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0" r:id="rId1"/>
    <p:sldMasterId id="2147483673" r:id="rId2"/>
  </p:sldMasterIdLst>
  <p:notesMasterIdLst>
    <p:notesMasterId r:id="rId86"/>
  </p:notesMasterIdLst>
  <p:sldIdLst>
    <p:sldId id="343" r:id="rId3"/>
    <p:sldId id="257" r:id="rId4"/>
    <p:sldId id="345" r:id="rId5"/>
    <p:sldId id="258" r:id="rId6"/>
    <p:sldId id="259" r:id="rId7"/>
    <p:sldId id="260" r:id="rId8"/>
    <p:sldId id="262" r:id="rId9"/>
    <p:sldId id="344" r:id="rId10"/>
    <p:sldId id="263" r:id="rId11"/>
    <p:sldId id="264" r:id="rId12"/>
    <p:sldId id="261" r:id="rId13"/>
    <p:sldId id="265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7" r:id="rId22"/>
    <p:sldId id="278" r:id="rId23"/>
    <p:sldId id="279" r:id="rId24"/>
    <p:sldId id="281" r:id="rId25"/>
    <p:sldId id="280" r:id="rId26"/>
    <p:sldId id="282" r:id="rId27"/>
    <p:sldId id="283" r:id="rId28"/>
    <p:sldId id="285" r:id="rId29"/>
    <p:sldId id="286" r:id="rId30"/>
    <p:sldId id="362" r:id="rId31"/>
    <p:sldId id="363" r:id="rId32"/>
    <p:sldId id="364" r:id="rId33"/>
    <p:sldId id="365" r:id="rId34"/>
    <p:sldId id="287" r:id="rId35"/>
    <p:sldId id="288" r:id="rId36"/>
    <p:sldId id="289" r:id="rId37"/>
    <p:sldId id="290" r:id="rId38"/>
    <p:sldId id="291" r:id="rId39"/>
    <p:sldId id="301" r:id="rId40"/>
    <p:sldId id="302" r:id="rId41"/>
    <p:sldId id="303" r:id="rId42"/>
    <p:sldId id="305" r:id="rId43"/>
    <p:sldId id="306" r:id="rId44"/>
    <p:sldId id="307" r:id="rId45"/>
    <p:sldId id="308" r:id="rId46"/>
    <p:sldId id="309" r:id="rId47"/>
    <p:sldId id="310" r:id="rId48"/>
    <p:sldId id="311" r:id="rId49"/>
    <p:sldId id="312" r:id="rId50"/>
    <p:sldId id="313" r:id="rId51"/>
    <p:sldId id="314" r:id="rId52"/>
    <p:sldId id="315" r:id="rId53"/>
    <p:sldId id="316" r:id="rId54"/>
    <p:sldId id="318" r:id="rId55"/>
    <p:sldId id="319" r:id="rId56"/>
    <p:sldId id="320" r:id="rId57"/>
    <p:sldId id="321" r:id="rId58"/>
    <p:sldId id="322" r:id="rId59"/>
    <p:sldId id="323" r:id="rId60"/>
    <p:sldId id="324" r:id="rId61"/>
    <p:sldId id="325" r:id="rId62"/>
    <p:sldId id="326" r:id="rId63"/>
    <p:sldId id="327" r:id="rId64"/>
    <p:sldId id="346" r:id="rId65"/>
    <p:sldId id="347" r:id="rId66"/>
    <p:sldId id="348" r:id="rId67"/>
    <p:sldId id="349" r:id="rId68"/>
    <p:sldId id="350" r:id="rId69"/>
    <p:sldId id="351" r:id="rId70"/>
    <p:sldId id="352" r:id="rId71"/>
    <p:sldId id="353" r:id="rId72"/>
    <p:sldId id="354" r:id="rId73"/>
    <p:sldId id="355" r:id="rId74"/>
    <p:sldId id="356" r:id="rId75"/>
    <p:sldId id="357" r:id="rId76"/>
    <p:sldId id="358" r:id="rId77"/>
    <p:sldId id="331" r:id="rId78"/>
    <p:sldId id="359" r:id="rId79"/>
    <p:sldId id="360" r:id="rId80"/>
    <p:sldId id="337" r:id="rId81"/>
    <p:sldId id="338" r:id="rId82"/>
    <p:sldId id="339" r:id="rId83"/>
    <p:sldId id="340" r:id="rId84"/>
    <p:sldId id="361" r:id="rId85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E09F607-09BA-41A1-82F2-6DDD574216B3}">
  <a:tblStyle styleId="{FE09F607-09BA-41A1-82F2-6DDD574216B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22" d="100"/>
          <a:sy n="122" d="100"/>
        </p:scale>
        <p:origin x="102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theme" Target="theme/theme1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90" Type="http://schemas.openxmlformats.org/officeDocument/2006/relationships/tableStyles" Target="tableStyles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presProps" Target="presProps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8621853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334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" name="Google Shape;340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" name="Google Shape;453;p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" name="Google Shape;459;p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" name="Google Shape;465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7" name="Google Shape;477;p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" name="Google Shape;483;p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9" name="Google Shape;489;p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5" name="Google Shape;495;p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1" name="Google Shape;501;p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" name="Google Shape;524;p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0" name="Google Shape;530;p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6" name="Google Shape;536;p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5" name="Google Shape;545;p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" name="Google Shape;551;p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3" name="Google Shape;563;p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9" name="Google Shape;569;p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5" name="Google Shape;575;p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0" name="Google Shape;580;p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6" name="Google Shape;586;p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2" name="Google Shape;592;p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7" name="Google Shape;597;p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2" name="Google Shape;602;p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8" name="Google Shape;608;p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5" name="Google Shape;615;p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Shape 6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1" name="Shape 62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Shape 6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9" name="Shape 63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Shape 6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9" name="Shape 64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5" name="Google Shape;655;p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g1b42d940a6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5" name="Google Shape;715;g1b42d940a6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5010916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g1b42d940a6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5" name="Google Shape;715;g1b42d940a6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5388028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1" name="Google Shape;691;p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7518118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7" name="Google Shape;697;p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0600923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3" name="Google Shape;703;p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68396804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9" name="Google Shape;709;p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3978041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g1b42d940a6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5" name="Google Shape;715;g1b42d940a6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214622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402998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016578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275179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210055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H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80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 sz="2400"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defRPr sz="2000"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defRPr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defRPr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pic>
        <p:nvPicPr>
          <p:cNvPr id="9" name="Picture 2" descr="http://www.hse.ru/pubs/lib/data/access/ram/ticket/79/144196565691ca43a1b8670fb6a227fde3c5e8e9a0/cached-thumb-img.29274.0.252964193739569.jpg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59214"/>
          <a:stretch/>
        </p:blipFill>
        <p:spPr bwMode="auto">
          <a:xfrm>
            <a:off x="-11813" y="-50141"/>
            <a:ext cx="12203813" cy="1171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Прямоугольник 11"/>
          <p:cNvSpPr/>
          <p:nvPr/>
        </p:nvSpPr>
        <p:spPr>
          <a:xfrm>
            <a:off x="-23315" y="6340172"/>
            <a:ext cx="9868568" cy="530154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7500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800"/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356" y="2057"/>
            <a:ext cx="2170245" cy="1096196"/>
          </a:xfrm>
          <a:prstGeom prst="rect">
            <a:avLst/>
          </a:prstGeom>
        </p:spPr>
      </p:pic>
      <p:pic>
        <p:nvPicPr>
          <p:cNvPr id="13" name="Picture 6" descr="http://www.hse.ru/data/2012/01/19/1263884310/logo_%D1%81_hse_black_e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13"/>
          <a:stretch/>
        </p:blipFill>
        <p:spPr bwMode="auto">
          <a:xfrm>
            <a:off x="10760122" y="6224310"/>
            <a:ext cx="830036" cy="633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7880043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703297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5374072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239752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1236804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5091605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0353421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333675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7439434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5212255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94151187"/>
      </p:ext>
    </p:extLst>
  </p:cSld>
  <p:clrMapOvr>
    <a:masterClrMapping/>
  </p:clrMapOvr>
  <p:hf sldNum="0"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6171534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5315446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80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 sz="2400"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defRPr sz="2000"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defRPr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defRPr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pic>
        <p:nvPicPr>
          <p:cNvPr id="9" name="Picture 2" descr="http://www.hse.ru/pubs/lib/data/access/ram/ticket/79/144196565691ca43a1b8670fb6a227fde3c5e8e9a0/cached-thumb-img.29274.0.252964193739569.jpg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59214"/>
          <a:stretch/>
        </p:blipFill>
        <p:spPr bwMode="auto">
          <a:xfrm>
            <a:off x="-11813" y="-50141"/>
            <a:ext cx="12203813" cy="1171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Прямоугольник 11"/>
          <p:cNvSpPr/>
          <p:nvPr/>
        </p:nvSpPr>
        <p:spPr>
          <a:xfrm>
            <a:off x="-23315" y="6340172"/>
            <a:ext cx="9868568" cy="530154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7500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800"/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356" y="2057"/>
            <a:ext cx="2170245" cy="1096196"/>
          </a:xfrm>
          <a:prstGeom prst="rect">
            <a:avLst/>
          </a:prstGeom>
        </p:spPr>
      </p:pic>
      <p:pic>
        <p:nvPicPr>
          <p:cNvPr id="13" name="Picture 6" descr="http://www.hse.ru/data/2012/01/19/1263884310/logo_%D1%81_hse_black_e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13"/>
          <a:stretch/>
        </p:blipFill>
        <p:spPr bwMode="auto">
          <a:xfrm>
            <a:off x="10760122" y="6224310"/>
            <a:ext cx="830036" cy="633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Заголовок 1"/>
          <p:cNvSpPr>
            <a:spLocks noGrp="1"/>
          </p:cNvSpPr>
          <p:nvPr>
            <p:ph type="title"/>
          </p:nvPr>
        </p:nvSpPr>
        <p:spPr>
          <a:xfrm>
            <a:off x="1961662" y="-36014"/>
            <a:ext cx="10230338" cy="1143000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4221819028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208377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716119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049396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752223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917112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218130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26422110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107530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ransition spd="slow">
    <p:cut/>
  </p:transition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1717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p:transition spd="slow">
    <p:cut/>
  </p:transition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gif"/><Relationship Id="rId5" Type="http://schemas.openxmlformats.org/officeDocument/2006/relationships/image" Target="../media/image9.gif"/><Relationship Id="rId4" Type="http://schemas.openxmlformats.org/officeDocument/2006/relationships/image" Target="../media/image8.gi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googleresearch.blogspot.ru/2013/05/syntactic-ngrams-over-time.html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://nlp.stanford.edu/software/stanford-dependencies.shtml" TargetMode="External"/><Relationship Id="rId4" Type="http://schemas.openxmlformats.org/officeDocument/2006/relationships/hyperlink" Target="https://books.google.com/ngrams/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ru.wikipedia.org/wiki/%D0%A4%D1%80%D0%B0%D0%BD%D1%86%D1%83%D0%B7%D1%81%D0%BA%D0%B8%D0%B9_%D1%8F%D0%B7%D1%8B%D0%BA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universaldependencies.org/u/overview/syntax.html" TargetMode="External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universaldependencies.org/u/overview/syntax.html" TargetMode="External"/><Relationship Id="rId1" Type="http://schemas.openxmlformats.org/officeDocument/2006/relationships/slideLayout" Target="../slideLayouts/slideLayout2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universaldependencies.org/u/overview/syntax.html" TargetMode="External"/><Relationship Id="rId1" Type="http://schemas.openxmlformats.org/officeDocument/2006/relationships/slideLayout" Target="../slideLayouts/slideLayout2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universaldependencies.org/u/overview/syntax.html" TargetMode="External"/><Relationship Id="rId1" Type="http://schemas.openxmlformats.org/officeDocument/2006/relationships/slideLayout" Target="../slideLayouts/slideLayout2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1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69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12" Type="http://schemas.openxmlformats.org/officeDocument/2006/relationships/image" Target="../media/image68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11" Type="http://schemas.openxmlformats.org/officeDocument/2006/relationships/image" Target="../media/image67.png"/><Relationship Id="rId5" Type="http://schemas.openxmlformats.org/officeDocument/2006/relationships/image" Target="../media/image61.png"/><Relationship Id="rId15" Type="http://schemas.openxmlformats.org/officeDocument/2006/relationships/image" Target="../media/image71.png"/><Relationship Id="rId10" Type="http://schemas.openxmlformats.org/officeDocument/2006/relationships/image" Target="../media/image66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Relationship Id="rId14" Type="http://schemas.openxmlformats.org/officeDocument/2006/relationships/image" Target="../media/image70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uscorpora.ru/search-syntax.html" TargetMode="External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://corpus-i.compling.net/res01/rtb.php" TargetMode="External"/><Relationship Id="rId5" Type="http://schemas.openxmlformats.org/officeDocument/2006/relationships/hyperlink" Target="http://rtb.maimbava.net/res01/rtb.php" TargetMode="External"/><Relationship Id="rId4" Type="http://schemas.openxmlformats.org/officeDocument/2006/relationships/hyperlink" Target="http://otipl.philol.msu.ru/~soiza/testsynt/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uscorpora.ru/search-syntax.html" TargetMode="External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://corpus-i.compling.net/res01/rtb.php" TargetMode="External"/><Relationship Id="rId5" Type="http://schemas.openxmlformats.org/officeDocument/2006/relationships/hyperlink" Target="http://rtb.maimbava.net/res01/rtb.php" TargetMode="External"/><Relationship Id="rId4" Type="http://schemas.openxmlformats.org/officeDocument/2006/relationships/hyperlink" Target="http://otipl.philol.msu.ru/~soiza/testsynt/" TargetMode="Externa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hyperlink" Target="http://corpus.leeds.ac.uk/mocky/" TargetMode="External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github.com/tensorflow/models/tree/master/syntaxnet" TargetMode="External"/><Relationship Id="rId4" Type="http://schemas.openxmlformats.org/officeDocument/2006/relationships/hyperlink" Target="http://web-corpora.net/wsgi3/ru-syntax/" TargetMode="Externa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hyperlink" Target="http://otipl.philol.msu.ru/~soiza/testsynt/files/info-parse.htm" TargetMode="External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://otipl.philol.msu.ru/~soiza/testsynt/" TargetMode="Externa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hyperlink" Target="https://universaldependencies.org/" TargetMode="External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241429"/>
            <a:ext cx="9144000" cy="3052768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</p:txBody>
      </p:sp>
      <p:grpSp>
        <p:nvGrpSpPr>
          <p:cNvPr id="4" name="Группа 3"/>
          <p:cNvGrpSpPr/>
          <p:nvPr/>
        </p:nvGrpSpPr>
        <p:grpSpPr>
          <a:xfrm>
            <a:off x="0" y="0"/>
            <a:ext cx="12245684" cy="6897381"/>
            <a:chOff x="-49460" y="-24994"/>
            <a:chExt cx="9233386" cy="6897381"/>
          </a:xfrm>
        </p:grpSpPr>
        <p:pic>
          <p:nvPicPr>
            <p:cNvPr id="5" name="Picture 2" descr="http://www.hse.ru/pubs/lib/data/access/ram/ticket/79/144196565691ca43a1b8670fb6a227fde3c5e8e9a0/cached-thumb-img.29274.0.252964193739569.jpg"/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9214"/>
            <a:stretch/>
          </p:blipFill>
          <p:spPr bwMode="auto">
            <a:xfrm>
              <a:off x="-4430" y="-24994"/>
              <a:ext cx="9152860" cy="11712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6" name="Группа 5"/>
            <p:cNvGrpSpPr/>
            <p:nvPr/>
          </p:nvGrpSpPr>
          <p:grpSpPr>
            <a:xfrm>
              <a:off x="-49460" y="6439990"/>
              <a:ext cx="9233386" cy="432397"/>
              <a:chOff x="-49460" y="6439990"/>
              <a:chExt cx="9233386" cy="432397"/>
            </a:xfrm>
          </p:grpSpPr>
          <p:pic>
            <p:nvPicPr>
              <p:cNvPr id="7" name="Picture 2" descr="http://www.hse.ru/pubs/lib/data/access/ram/ticket/79/144196565691ca43a1b8670fb6a227fde3c5e8e9a0/cached-thumb-img.29274.0.252964193739569.jpg"/>
              <p:cNvPicPr>
                <a:picLocks noChangeAspect="1" noChangeArrowheads="1"/>
              </p:cNvPicPr>
              <p:nvPr/>
            </p:nvPicPr>
            <p:blipFill rotWithShape="1">
              <a:blip r:embed="rId2">
                <a:duotone>
                  <a:prstClr val="black"/>
                  <a:schemeClr val="tx2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5781" b="59214"/>
              <a:stretch/>
            </p:blipFill>
            <p:spPr bwMode="auto">
              <a:xfrm>
                <a:off x="-49460" y="6439990"/>
                <a:ext cx="9197890" cy="43239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" name="TextBox 7"/>
              <p:cNvSpPr txBox="1"/>
              <p:nvPr/>
            </p:nvSpPr>
            <p:spPr>
              <a:xfrm>
                <a:off x="-49460" y="6439990"/>
                <a:ext cx="9193459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Palatino Linotype" panose="02040502050505030304" pitchFamily="18" charset="0"/>
                    <a:ea typeface="+mn-ea"/>
                    <a:cs typeface="+mn-cs"/>
                  </a:rPr>
                  <a:t>National Research University “Higher School of Economic”</a:t>
                </a:r>
                <a:endParaRPr kumimoji="0" lang="ru-RU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Palatino Linotype" panose="02040502050505030304" pitchFamily="18" charset="0"/>
                  <a:ea typeface="+mn-ea"/>
                  <a:cs typeface="+mn-cs"/>
                </a:endParaRPr>
              </a:p>
            </p:txBody>
          </p:sp>
          <p:cxnSp>
            <p:nvCxnSpPr>
              <p:cNvPr id="9" name="Прямая соединительная линия 8"/>
              <p:cNvCxnSpPr/>
              <p:nvPr/>
            </p:nvCxnSpPr>
            <p:spPr>
              <a:xfrm>
                <a:off x="-36512" y="6439990"/>
                <a:ext cx="9220438" cy="0"/>
              </a:xfrm>
              <a:prstGeom prst="line">
                <a:avLst/>
              </a:prstGeom>
              <a:ln w="7620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" name="Группа 9"/>
          <p:cNvGrpSpPr/>
          <p:nvPr/>
        </p:nvGrpSpPr>
        <p:grpSpPr>
          <a:xfrm>
            <a:off x="5479048" y="4863826"/>
            <a:ext cx="1694483" cy="613149"/>
            <a:chOff x="2123728" y="3995785"/>
            <a:chExt cx="4968552" cy="1916073"/>
          </a:xfrm>
        </p:grpSpPr>
        <p:pic>
          <p:nvPicPr>
            <p:cNvPr id="11" name="Picture 6" descr="http://www.hse.ru/data/2012/01/19/1263884310/logo_%D1%81_hse_black_e.pn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1013"/>
            <a:stretch/>
          </p:blipFill>
          <p:spPr bwMode="auto">
            <a:xfrm>
              <a:off x="4810469" y="4037908"/>
              <a:ext cx="2281811" cy="18739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Рисунок 1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23728" y="3995785"/>
              <a:ext cx="2686741" cy="1916073"/>
            </a:xfrm>
            <a:prstGeom prst="rect">
              <a:avLst/>
            </a:prstGeom>
          </p:spPr>
        </p:pic>
      </p:grp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06994CCF-74C0-41EC-907A-887C36066C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АвтОбрЕЯ 2019. ВШЭ</a:t>
            </a:r>
            <a:endParaRPr lang="en-US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7A050A4F-2671-4A79-AC00-A6C8E53A3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D6522-2C51-42B8-A8AC-9E31DE72D4D5}" type="slidenum">
              <a:rPr lang="en-US" smtClean="0"/>
              <a:t>1</a:t>
            </a:fld>
            <a:endParaRPr lang="en-US"/>
          </a:p>
        </p:txBody>
      </p:sp>
      <p:sp>
        <p:nvSpPr>
          <p:cNvPr id="16" name="Google Shape;84;p13"/>
          <p:cNvSpPr txBox="1"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ru-RU" sz="5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Синтаксический анализ в терминах деревьев зависимостей</a:t>
            </a:r>
            <a:endParaRPr sz="5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85;p13"/>
          <p:cNvSpPr txBox="1">
            <a:spLocks/>
          </p:cNvSpPr>
          <p:nvPr/>
        </p:nvSpPr>
        <p:spPr>
          <a:xfrm>
            <a:off x="1828799" y="3886200"/>
            <a:ext cx="9003323" cy="1752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ru-RU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Использовались слайды из презентации </a:t>
            </a:r>
            <a:r>
              <a:rPr lang="ru-RU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Joakim</a:t>
            </a:r>
            <a:r>
              <a:rPr lang="ru-RU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ru-RU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Nivre</a:t>
            </a:r>
            <a:r>
              <a:rPr lang="ru-RU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(ACL </a:t>
            </a:r>
            <a:r>
              <a:rPr lang="ru-RU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Tutorial</a:t>
            </a:r>
            <a:r>
              <a:rPr lang="ru-RU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2399621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1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ru-RU"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согласование:</a:t>
            </a:r>
            <a:endParaRPr dirty="0"/>
          </a:p>
          <a:p>
            <a:pPr marL="6858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ru-RU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унификации, ограничения</a:t>
            </a:r>
            <a:endParaRPr dirty="0"/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ru-RU"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множество переборов</a:t>
            </a:r>
            <a:endParaRPr dirty="0"/>
          </a:p>
          <a:p>
            <a:pPr marL="6858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ru-RU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вероятностные грамматики, </a:t>
            </a:r>
            <a:r>
              <a:rPr lang="ru-RU" sz="2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лексикализованные</a:t>
            </a:r>
            <a:r>
              <a:rPr lang="ru-RU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вероятностные контекстно-свободные грамматики (машинное обучение по </a:t>
            </a:r>
            <a:r>
              <a:rPr lang="ru-RU" sz="2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трибанкам</a:t>
            </a:r>
            <a:r>
              <a:rPr lang="ru-RU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dirty="0"/>
          </a:p>
          <a:p>
            <a:pPr marL="6858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ru-RU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ограничения</a:t>
            </a:r>
            <a:endParaRPr sz="2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6858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ru-RU" sz="2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унификационные</a:t>
            </a:r>
            <a:r>
              <a:rPr lang="ru-RU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грамматики</a:t>
            </a:r>
            <a:endParaRPr dirty="0"/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ru-RU"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нули, </a:t>
            </a:r>
            <a:r>
              <a:rPr lang="ru-RU" sz="28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непроективность</a:t>
            </a:r>
            <a:r>
              <a:rPr lang="ru-RU"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и т.п.</a:t>
            </a:r>
            <a:endParaRPr dirty="0"/>
          </a:p>
          <a:p>
            <a:pPr marL="6858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ru-RU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модели с перемещением категорий и следами, частичный синтаксический анализ: </a:t>
            </a:r>
            <a:r>
              <a:rPr lang="ru-RU" sz="2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shallow</a:t>
            </a:r>
            <a:r>
              <a:rPr lang="ru-RU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ru-RU" sz="2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parsing</a:t>
            </a:r>
            <a:r>
              <a:rPr lang="ru-RU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ru-RU" sz="2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chunking</a:t>
            </a:r>
            <a:endParaRPr sz="2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marR="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21"/>
          <p:cNvSpPr txBox="1">
            <a:spLocks noGrp="1"/>
          </p:cNvSpPr>
          <p:nvPr>
            <p:ph type="title" idx="4294967295"/>
          </p:nvPr>
        </p:nvSpPr>
        <p:spPr>
          <a:xfrm>
            <a:off x="3344985" y="130665"/>
            <a:ext cx="4056185" cy="791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ru-RU" sz="3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Способы борьбы</a:t>
            </a:r>
            <a:endParaRPr sz="36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8"/>
          <p:cNvSpPr txBox="1">
            <a:spLocks noGrp="1"/>
          </p:cNvSpPr>
          <p:nvPr>
            <p:ph type="title" idx="4294967295"/>
          </p:nvPr>
        </p:nvSpPr>
        <p:spPr>
          <a:xfrm>
            <a:off x="2430585" y="-39439"/>
            <a:ext cx="9761414" cy="11305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ru-RU" sz="36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Унификационные</a:t>
            </a:r>
            <a:r>
              <a:rPr lang="ru-RU" sz="3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грамматики. Пример</a:t>
            </a:r>
            <a:endParaRPr sz="36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115" name="Google Shape;115;p18"/>
          <p:cNvGraphicFramePr/>
          <p:nvPr/>
        </p:nvGraphicFramePr>
        <p:xfrm>
          <a:off x="709863" y="3176338"/>
          <a:ext cx="4656200" cy="681990"/>
        </p:xfrm>
        <a:graphic>
          <a:graphicData uri="http://schemas.openxmlformats.org/drawingml/2006/table">
            <a:tbl>
              <a:tblPr>
                <a:noFill/>
                <a:tableStyleId>{FE09F607-09BA-41A1-82F2-6DDD574216B3}</a:tableStyleId>
              </a:tblPr>
              <a:tblGrid>
                <a:gridCol w="2328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28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251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66675" marR="66675" marT="66675" marB="666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 u="none" strike="noStrike" cap="none"/>
                        <a:t>TransVerb &lt; Verb</a:t>
                      </a:r>
                      <a:endParaRPr/>
                    </a:p>
                  </a:txBody>
                  <a:tcPr marL="66675" marR="66675" marT="66675" marB="666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116" name="Google Shape;116;p18" descr="http://www.kcn.ru/tat_en/science/ittc/vol000/002/image12.gi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8200" y="1920207"/>
            <a:ext cx="2057400" cy="107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8" descr="http://www.kcn.ru/tat_en/science/ittc/vol000/002/image13.gif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212432" y="1920207"/>
            <a:ext cx="2000250" cy="107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8" descr="http://www.kcn.ru/tat_en/science/ittc/vol000/002/image14.gif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28700" y="4367463"/>
            <a:ext cx="2209800" cy="165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439902" y="2458369"/>
            <a:ext cx="1552575" cy="2495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2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ru-RU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Метод спуска (top-down)</a:t>
            </a:r>
            <a:endParaRPr sz="2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ru-RU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Восходящий анализ </a:t>
            </a:r>
            <a:endParaRPr sz="2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ru-RU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Алгоритм Кока-Янгера-Касами (CYK)</a:t>
            </a:r>
            <a:endParaRPr/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ru-RU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Алгоритм Эрли (EARLEY)</a:t>
            </a:r>
            <a:endParaRPr sz="2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p22"/>
          <p:cNvSpPr txBox="1">
            <a:spLocks noGrp="1"/>
          </p:cNvSpPr>
          <p:nvPr>
            <p:ph type="title" idx="4294967295"/>
          </p:nvPr>
        </p:nvSpPr>
        <p:spPr>
          <a:xfrm>
            <a:off x="2657231" y="60326"/>
            <a:ext cx="8995508" cy="9713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ru-RU" sz="3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КС-грамматики. Алгоритмы анализа</a:t>
            </a:r>
            <a:endParaRPr sz="36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4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ru-RU"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Методы «</a:t>
            </a:r>
            <a:r>
              <a:rPr lang="ru-RU" sz="28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зависимостного</a:t>
            </a:r>
            <a:r>
              <a:rPr lang="ru-RU"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» анализа</a:t>
            </a:r>
            <a:endParaRPr dirty="0"/>
          </a:p>
          <a:p>
            <a:pPr marL="6858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ru-RU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синтаксическое представление в терминах зависимостей </a:t>
            </a:r>
            <a:endParaRPr sz="2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6858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ru-RU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идеи базовых алгоритмов</a:t>
            </a:r>
            <a:endParaRPr dirty="0"/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ru-RU"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Доступные ресурсы для разных языков</a:t>
            </a:r>
            <a:endParaRPr dirty="0"/>
          </a:p>
          <a:p>
            <a:pPr marL="6858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ru-RU" sz="2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Парсеры</a:t>
            </a:r>
            <a:endParaRPr sz="2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6858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ru-RU" sz="2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Трибанки</a:t>
            </a:r>
            <a:endParaRPr sz="2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685800" marR="0" lvl="1" indent="-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marR="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p24"/>
          <p:cNvSpPr txBox="1">
            <a:spLocks noGrp="1"/>
          </p:cNvSpPr>
          <p:nvPr>
            <p:ph type="title" idx="4294967295"/>
          </p:nvPr>
        </p:nvSpPr>
        <p:spPr>
          <a:xfrm>
            <a:off x="1676400" y="0"/>
            <a:ext cx="10515600" cy="1109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ru-RU" sz="3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Деревья зависимости</a:t>
            </a:r>
            <a:br>
              <a:rPr lang="ru-RU" sz="3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ru-RU" sz="3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План</a:t>
            </a:r>
            <a:endParaRPr sz="36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5"/>
          <p:cNvSpPr txBox="1">
            <a:spLocks noGrp="1"/>
          </p:cNvSpPr>
          <p:nvPr>
            <p:ph type="ctrTitle" idx="4294967295"/>
          </p:nvPr>
        </p:nvSpPr>
        <p:spPr>
          <a:xfrm>
            <a:off x="1430216" y="1903902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ru-RU" sz="5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Синтаксическое представление в терминах зависимостей</a:t>
            </a:r>
            <a:endParaRPr sz="5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6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ru-RU"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Повышенный интерес к анализу в терминах грамматики зависимостей</a:t>
            </a:r>
            <a:endParaRPr sz="2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ru-RU"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◮ </a:t>
            </a:r>
            <a:r>
              <a:rPr lang="ru-RU" sz="28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CoNLL</a:t>
            </a:r>
            <a:r>
              <a:rPr lang="ru-RU"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-X </a:t>
            </a:r>
            <a:r>
              <a:rPr lang="ru-RU" sz="28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shared</a:t>
            </a:r>
            <a:r>
              <a:rPr lang="ru-RU"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ru-RU" sz="28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task</a:t>
            </a:r>
            <a:r>
              <a:rPr lang="ru-RU"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ru-RU" sz="28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June</a:t>
            </a:r>
            <a:r>
              <a:rPr lang="ru-RU"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2006)</a:t>
            </a:r>
            <a:endParaRPr sz="2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ru-RU" sz="28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Google</a:t>
            </a:r>
            <a:r>
              <a:rPr lang="ru-RU"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N-</a:t>
            </a:r>
            <a:r>
              <a:rPr lang="ru-RU" sz="28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grams</a:t>
            </a:r>
            <a:r>
              <a:rPr lang="ru-RU"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ru-RU" sz="2800" b="0" i="0" u="sng" strike="noStrike" cap="none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http://googleresearch.blogspot.ru/2013/05/syntactic-ngrams-over-time.html</a:t>
            </a:r>
            <a:r>
              <a:rPr lang="ru-RU"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ru-RU" sz="2800" b="0" i="0" u="sng" strike="noStrike" cap="none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https://books.google.com/ngrams/</a:t>
            </a:r>
            <a:r>
              <a:rPr lang="ru-RU"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dirty="0"/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ru-RU" sz="2800" b="0" i="0" u="sng" strike="noStrike" cap="none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http://nlp.stanford.edu/software/stanford-dependencies.shtml</a:t>
            </a:r>
            <a:r>
              <a:rPr lang="ru-RU"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endParaRPr sz="2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ru-RU"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Проект по разработке универсальных принципов аннотации в терминах зависимостей – </a:t>
            </a:r>
            <a:r>
              <a:rPr lang="en-US"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UD</a:t>
            </a:r>
            <a:endParaRPr lang="ru-RU" sz="2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ru-RU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На сегодня </a:t>
            </a:r>
            <a:endParaRPr sz="2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26"/>
          <p:cNvSpPr txBox="1">
            <a:spLocks noGrp="1"/>
          </p:cNvSpPr>
          <p:nvPr>
            <p:ph type="title" idx="4294967295"/>
          </p:nvPr>
        </p:nvSpPr>
        <p:spPr>
          <a:xfrm>
            <a:off x="2563446" y="-72536"/>
            <a:ext cx="7401170" cy="11745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ru-RU" sz="3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Мотивация</a:t>
            </a:r>
            <a:endParaRPr sz="36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27"/>
          <p:cNvPicPr preferRelativeResize="0">
            <a:picLocks noGrp="1"/>
          </p:cNvPicPr>
          <p:nvPr>
            <p:ph idx="1"/>
          </p:nvPr>
        </p:nvPicPr>
        <p:blipFill rotWithShape="1">
          <a:blip r:embed="rId3">
            <a:alphaModFix/>
          </a:blip>
          <a:stretch/>
        </p:blipFill>
        <p:spPr>
          <a:xfrm>
            <a:off x="609600" y="1858689"/>
            <a:ext cx="10972800" cy="4008985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7"/>
          <p:cNvSpPr txBox="1">
            <a:spLocks noGrp="1"/>
          </p:cNvSpPr>
          <p:nvPr>
            <p:ph type="title" idx="4294967295"/>
          </p:nvPr>
        </p:nvSpPr>
        <p:spPr>
          <a:xfrm>
            <a:off x="2500922" y="-56904"/>
            <a:ext cx="9155723" cy="1166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ru-RU" sz="36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Google</a:t>
            </a:r>
            <a:r>
              <a:rPr lang="ru-RU" sz="3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N-</a:t>
            </a:r>
            <a:r>
              <a:rPr lang="ru-RU" sz="36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Grams</a:t>
            </a:r>
            <a:r>
              <a:rPr lang="ru-RU" sz="3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с зав</a:t>
            </a:r>
            <a:r>
              <a:rPr lang="ru-RU" sz="3600" dirty="0"/>
              <a:t>и</a:t>
            </a:r>
            <a:r>
              <a:rPr lang="ru-RU" sz="3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симостями</a:t>
            </a:r>
            <a:endParaRPr sz="36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p27"/>
          <p:cNvSpPr txBox="1"/>
          <p:nvPr/>
        </p:nvSpPr>
        <p:spPr>
          <a:xfrm>
            <a:off x="1066800" y="1780674"/>
            <a:ext cx="456397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Глава =&gt; Noun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8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80"/>
              <a:buFont typeface="Arial"/>
              <a:buChar char="•"/>
            </a:pPr>
            <a:r>
              <a:rPr lang="ru-RU" sz="238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Синтаксическое представление: </a:t>
            </a:r>
            <a:endParaRPr/>
          </a:p>
          <a:p>
            <a:pPr marL="685800" marR="0" lvl="1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90"/>
              <a:buFont typeface="Arial"/>
              <a:buChar char="•"/>
            </a:pPr>
            <a:r>
              <a:rPr lang="ru-RU" sz="289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лексические узлы, связанные бинарным асимметричным отношением</a:t>
            </a:r>
            <a:endParaRPr/>
          </a:p>
          <a:p>
            <a:pPr marL="2286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65"/>
              <a:buFont typeface="Arial"/>
              <a:buChar char="•"/>
            </a:pPr>
            <a:r>
              <a:rPr lang="ru-RU" sz="238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Теньер </a:t>
            </a:r>
            <a:r>
              <a:rPr lang="ru-RU" sz="2465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(Lucien Tesni`ere [Tesni`ere 1959])</a:t>
            </a:r>
            <a:r>
              <a:rPr lang="ru-RU" sz="238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</a:t>
            </a:r>
            <a:endParaRPr sz="238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85800" marR="0" lvl="1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65"/>
              <a:buFont typeface="Arial"/>
              <a:buChar char="•"/>
            </a:pPr>
            <a:r>
              <a:rPr lang="ru-RU" sz="204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«</a:t>
            </a:r>
            <a:r>
              <a:rPr lang="ru-RU" sz="2465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Основы структурного синтаксиса» (</a:t>
            </a:r>
            <a:r>
              <a:rPr lang="ru-RU" sz="2465" b="0" i="0" u="sng" strike="noStrike" cap="none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/>
              </a:rPr>
              <a:t>фр.</a:t>
            </a:r>
            <a:r>
              <a:rPr lang="ru-RU" sz="2465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</a:t>
            </a:r>
            <a:r>
              <a:rPr lang="ru-RU" sz="2465" b="0" i="1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Eléments de syntaxe structurale</a:t>
            </a:r>
            <a:r>
              <a:rPr lang="ru-RU" sz="2465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/>
          </a:p>
          <a:p>
            <a:pPr marL="1143000" marR="0" lvl="2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65"/>
              <a:buFont typeface="Arial"/>
              <a:buChar char="•"/>
            </a:pPr>
            <a:r>
              <a:rPr lang="ru-RU" sz="2465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вербоцентричность, синтаксис зависимостей:</a:t>
            </a:r>
            <a:endParaRPr/>
          </a:p>
          <a:p>
            <a:pPr marL="2286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80"/>
              <a:buFont typeface="Arial"/>
              <a:buChar char="•"/>
            </a:pPr>
            <a:r>
              <a:rPr lang="ru-RU" sz="238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бинарные направленные отношения между элементами предложения</a:t>
            </a:r>
            <a:endParaRPr/>
          </a:p>
          <a:p>
            <a:pPr marL="2286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80"/>
              <a:buFont typeface="Arial"/>
              <a:buChar char="•"/>
            </a:pPr>
            <a:r>
              <a:rPr lang="ru-RU" sz="238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предикат в качестве единственной вершины графической «стеммы»</a:t>
            </a:r>
            <a:endParaRPr sz="238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8" name="Google Shape;178;p28"/>
          <p:cNvSpPr txBox="1">
            <a:spLocks noGrp="1"/>
          </p:cNvSpPr>
          <p:nvPr>
            <p:ph type="title" idx="4294967295"/>
          </p:nvPr>
        </p:nvSpPr>
        <p:spPr>
          <a:xfrm>
            <a:off x="2071075" y="-95983"/>
            <a:ext cx="8780585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ru-RU" sz="3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Синтаксис зависимостей</a:t>
            </a:r>
            <a:br>
              <a:rPr lang="ru-RU" sz="3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ru-RU" sz="3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lang="ru-RU" sz="36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dependency</a:t>
            </a:r>
            <a:r>
              <a:rPr lang="ru-RU" sz="3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ru-RU" sz="36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parsing</a:t>
            </a:r>
            <a:r>
              <a:rPr lang="ru-RU" sz="3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sz="36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9"/>
          <p:cNvSpPr txBox="1">
            <a:spLocks noGrp="1"/>
          </p:cNvSpPr>
          <p:nvPr>
            <p:ph idx="1"/>
          </p:nvPr>
        </p:nvSpPr>
        <p:spPr>
          <a:xfrm>
            <a:off x="211016" y="1443894"/>
            <a:ext cx="4259385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ru-RU" dirty="0"/>
              <a:t>Направленный граф</a:t>
            </a:r>
            <a:r>
              <a:rPr lang="ru-RU"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 dirty="0"/>
          </a:p>
          <a:p>
            <a:pPr marL="6858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ru-RU" sz="2400" b="0" i="1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</a:t>
            </a:r>
            <a:r>
              <a:rPr lang="ru-RU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</a:t>
            </a:r>
            <a:r>
              <a:rPr lang="ru-RU" dirty="0"/>
              <a:t>множество узлов</a:t>
            </a:r>
            <a:r>
              <a:rPr lang="ru-RU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ru-RU" dirty="0" err="1"/>
              <a:t>токенов</a:t>
            </a:r>
            <a:r>
              <a:rPr lang="ru-RU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dirty="0"/>
          </a:p>
          <a:p>
            <a:pPr marL="6858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ru-RU" sz="2400" b="0" i="1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</a:t>
            </a:r>
            <a:r>
              <a:rPr lang="ru-RU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</a:t>
            </a:r>
            <a:r>
              <a:rPr lang="ru-RU" dirty="0"/>
              <a:t>множество направленных связей  </a:t>
            </a:r>
            <a:r>
              <a:rPr lang="ru-RU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(стрелок, </a:t>
            </a:r>
            <a:r>
              <a:rPr lang="ru-RU" sz="2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зависимостных</a:t>
            </a:r>
            <a:r>
              <a:rPr lang="ru-RU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отношений, </a:t>
            </a:r>
            <a:r>
              <a:rPr lang="ru-RU" sz="2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dependency</a:t>
            </a:r>
            <a:r>
              <a:rPr lang="ru-RU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ru-RU" sz="2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relations</a:t>
            </a:r>
            <a:r>
              <a:rPr lang="ru-RU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dirty="0"/>
          </a:p>
          <a:p>
            <a:pPr marL="6858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ru-RU" sz="2400" b="0" i="1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</a:t>
            </a:r>
            <a:r>
              <a:rPr lang="ru-RU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</a:t>
            </a:r>
            <a:r>
              <a:rPr lang="ru-RU" dirty="0"/>
              <a:t>функция приписывания тега связи</a:t>
            </a:r>
            <a:r>
              <a:rPr lang="ru-RU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ru-RU" sz="2400" b="0" i="1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</a:t>
            </a:r>
            <a:r>
              <a:rPr lang="ru-RU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ru-RU" dirty="0"/>
              <a:t>типы зависимостей</a:t>
            </a:r>
            <a:r>
              <a:rPr lang="ru-RU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dirty="0"/>
          </a:p>
          <a:p>
            <a:pPr marL="6858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ru-RU" dirty="0"/>
              <a:t>Пример</a:t>
            </a:r>
            <a:r>
              <a:rPr lang="ru-RU"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 dirty="0"/>
          </a:p>
        </p:txBody>
      </p:sp>
      <p:sp>
        <p:nvSpPr>
          <p:cNvPr id="184" name="Google Shape;184;p29"/>
          <p:cNvSpPr txBox="1">
            <a:spLocks noGrp="1"/>
          </p:cNvSpPr>
          <p:nvPr>
            <p:ph type="title" idx="4294967295"/>
          </p:nvPr>
        </p:nvSpPr>
        <p:spPr>
          <a:xfrm>
            <a:off x="2493108" y="-72536"/>
            <a:ext cx="8784492" cy="11745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ru-RU" sz="3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Представление синтаксической структуры в терминах зависимостей</a:t>
            </a:r>
            <a:endParaRPr sz="36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9923" y="1499821"/>
            <a:ext cx="7195116" cy="4244487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0"/>
          <p:cNvSpPr txBox="1">
            <a:spLocks noGrp="1"/>
          </p:cNvSpPr>
          <p:nvPr>
            <p:ph type="title" idx="4294967295"/>
          </p:nvPr>
        </p:nvSpPr>
        <p:spPr>
          <a:xfrm>
            <a:off x="3243385" y="-72536"/>
            <a:ext cx="4806462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ru-RU" sz="3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Ограничения</a:t>
            </a:r>
            <a:endParaRPr sz="36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Google Shape;211;p30"/>
          <p:cNvSpPr txBox="1"/>
          <p:nvPr/>
        </p:nvSpPr>
        <p:spPr>
          <a:xfrm>
            <a:off x="453190" y="1584994"/>
            <a:ext cx="10109302" cy="2706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ru-RU" sz="28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единственность вершины</a:t>
            </a:r>
            <a:endParaRPr dirty="0"/>
          </a:p>
          <a:p>
            <a:pPr marL="228600" marR="0" lvl="0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ru-RU" sz="28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связанность</a:t>
            </a:r>
            <a:endParaRPr dirty="0"/>
          </a:p>
          <a:p>
            <a:pPr marL="228600" marR="0" lvl="0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ru-RU" sz="28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ацикличность</a:t>
            </a:r>
            <a:endParaRPr dirty="0"/>
          </a:p>
          <a:p>
            <a:pPr marL="228600" marR="0" lvl="0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ru-RU" sz="28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проективность</a:t>
            </a:r>
            <a:endParaRPr sz="28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8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685800" marR="0" lvl="1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Noto Sans Symbols"/>
              <a:buChar char="✓"/>
            </a:pPr>
            <a:r>
              <a:rPr lang="ru-RU" sz="3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краткое резюме предыдущей лекции</a:t>
            </a:r>
          </a:p>
          <a:p>
            <a:pPr marL="685800" marR="0" lvl="1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Noto Sans Symbols"/>
              <a:buChar char="✓"/>
            </a:pPr>
            <a:r>
              <a:rPr lang="ru-RU" sz="3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КС-грамматики</a:t>
            </a:r>
          </a:p>
          <a:p>
            <a:pPr marL="685800" marR="0" lvl="1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Noto Sans Symbols"/>
              <a:buChar char="✓"/>
            </a:pPr>
            <a:r>
              <a:rPr lang="ru-RU" sz="3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ru-RU" sz="36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Зависимостный</a:t>
            </a:r>
            <a:r>
              <a:rPr lang="ru-RU" sz="3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ru-RU" sz="36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парсинг</a:t>
            </a:r>
            <a:endParaRPr lang="ru-RU" sz="36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685800" marR="0" lvl="1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Noto Sans Symbols"/>
              <a:buChar char="✓"/>
            </a:pPr>
            <a:endParaRPr dirty="0"/>
          </a:p>
        </p:txBody>
      </p:sp>
      <p:sp>
        <p:nvSpPr>
          <p:cNvPr id="90" name="Google Shape;90;p14"/>
          <p:cNvSpPr txBox="1">
            <a:spLocks noGrp="1"/>
          </p:cNvSpPr>
          <p:nvPr>
            <p:ph type="title" idx="4294967295"/>
          </p:nvPr>
        </p:nvSpPr>
        <p:spPr>
          <a:xfrm>
            <a:off x="1962150" y="-36513"/>
            <a:ext cx="10229850" cy="1143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ru-RU" sz="3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План</a:t>
            </a:r>
            <a:endParaRPr sz="36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4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ru-RU"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Достаточно ли только указания на </a:t>
            </a:r>
            <a:r>
              <a:rPr lang="ru-RU" sz="28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зависмостные</a:t>
            </a:r>
            <a:r>
              <a:rPr lang="ru-RU"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отношения между двумя элементами? </a:t>
            </a:r>
            <a:endParaRPr lang="en-US" sz="2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ru-RU"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Необходимо ли указывать на направленное отношение между элементами?</a:t>
            </a:r>
            <a:endParaRPr dirty="0"/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ru-RU"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Какие элементы являются узлами:</a:t>
            </a:r>
            <a:endParaRPr dirty="0"/>
          </a:p>
          <a:p>
            <a:pPr marL="6858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ru-RU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Морфемы?</a:t>
            </a:r>
            <a:endParaRPr dirty="0"/>
          </a:p>
          <a:p>
            <a:pPr marL="6858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ru-RU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Словоформы?</a:t>
            </a:r>
            <a:endParaRPr sz="2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6858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ru-RU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Словосочетания?</a:t>
            </a:r>
            <a:endParaRPr sz="2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685800" marR="0" lvl="1" indent="-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marR="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" name="Google Shape;241;p34"/>
          <p:cNvSpPr txBox="1">
            <a:spLocks noGrp="1"/>
          </p:cNvSpPr>
          <p:nvPr>
            <p:ph type="title" idx="4294967295"/>
          </p:nvPr>
        </p:nvSpPr>
        <p:spPr>
          <a:xfrm>
            <a:off x="2414954" y="0"/>
            <a:ext cx="6877538" cy="11119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ru-RU" sz="3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Немного теории</a:t>
            </a:r>
            <a:endParaRPr sz="36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5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ru-RU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Какова природа зависимостных отношений? Как устроены синтаксические метки?</a:t>
            </a:r>
            <a:endParaRPr sz="2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6858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ru-RU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грамматические функции?</a:t>
            </a: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6858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ru-RU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семантические роли?</a:t>
            </a:r>
            <a:endParaRPr/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ru-RU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На основании каких критериев выделять главное и зависимое?</a:t>
            </a:r>
            <a:endParaRPr sz="2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marR="0" lvl="1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ru-RU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Какими структурными свойствами должны обладать деревья зависимостей (ДЗ)?</a:t>
            </a: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Google Shape;247;p35"/>
          <p:cNvSpPr txBox="1">
            <a:spLocks noGrp="1"/>
          </p:cNvSpPr>
          <p:nvPr>
            <p:ph type="title" idx="4294967295"/>
          </p:nvPr>
        </p:nvSpPr>
        <p:spPr>
          <a:xfrm>
            <a:off x="2516554" y="0"/>
            <a:ext cx="6205415" cy="1078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ru-RU" sz="3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Немного теории</a:t>
            </a:r>
            <a:endParaRPr sz="36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6"/>
          <p:cNvSpPr txBox="1">
            <a:spLocks noGrp="1"/>
          </p:cNvSpPr>
          <p:nvPr>
            <p:ph idx="1"/>
          </p:nvPr>
        </p:nvSpPr>
        <p:spPr>
          <a:xfrm>
            <a:off x="578338" y="1436078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-2286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90"/>
              <a:buFont typeface="Arial"/>
              <a:buChar char="•"/>
            </a:pPr>
            <a:r>
              <a:rPr lang="ru-RU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Критерий установления связи между H и D в конструкции C [</a:t>
            </a:r>
            <a:r>
              <a:rPr lang="ru-RU" sz="2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Zwicky</a:t>
            </a:r>
            <a:r>
              <a:rPr lang="ru-RU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1985, </a:t>
            </a:r>
            <a:r>
              <a:rPr lang="ru-RU" sz="2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Hudson</a:t>
            </a:r>
            <a:r>
              <a:rPr lang="ru-RU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1990]</a:t>
            </a:r>
            <a:endParaRPr sz="2400" dirty="0"/>
          </a:p>
          <a:p>
            <a:pPr marL="514350" marR="0" lvl="0" indent="-51435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90"/>
              <a:buFont typeface="Calibri"/>
              <a:buAutoNum type="arabicPeriod"/>
            </a:pPr>
            <a:r>
              <a:rPr lang="ru-RU" sz="2400" b="0" i="1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</a:t>
            </a:r>
            <a:r>
              <a:rPr lang="ru-RU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определяет синтаксическую категории </a:t>
            </a:r>
            <a:r>
              <a:rPr lang="ru-RU" sz="2400" b="0" i="1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С.</a:t>
            </a:r>
            <a:r>
              <a:rPr lang="ru-RU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ru-RU" sz="2400" b="0" i="1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 </a:t>
            </a:r>
            <a:r>
              <a:rPr lang="ru-RU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может замещать </a:t>
            </a:r>
            <a:r>
              <a:rPr lang="ru-RU" sz="2400" b="0" i="1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С</a:t>
            </a:r>
            <a:endParaRPr sz="2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14350" marR="0" lvl="0" indent="-51435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90"/>
              <a:buFont typeface="Calibri"/>
              <a:buAutoNum type="arabicPeriod"/>
            </a:pPr>
            <a:r>
              <a:rPr lang="ru-RU" sz="2400" b="0" i="1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 </a:t>
            </a:r>
            <a:r>
              <a:rPr lang="ru-RU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определяет семантическую категорию </a:t>
            </a:r>
            <a:r>
              <a:rPr lang="ru-RU" sz="2400" b="0" i="1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С</a:t>
            </a:r>
            <a:r>
              <a:rPr lang="ru-RU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ru-RU" sz="2400" b="0" i="1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 </a:t>
            </a:r>
            <a:r>
              <a:rPr lang="ru-RU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уточняет </a:t>
            </a:r>
            <a:r>
              <a:rPr lang="ru-RU" sz="2400" b="0" i="1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</a:t>
            </a:r>
            <a:endParaRPr sz="2400" b="0" i="1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14350" marR="0" lvl="0" indent="-51435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90"/>
              <a:buFont typeface="Calibri"/>
              <a:buAutoNum type="arabicPeriod"/>
            </a:pPr>
            <a:r>
              <a:rPr lang="ru-RU" sz="2400" b="0" i="1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</a:t>
            </a:r>
            <a:r>
              <a:rPr lang="ru-RU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обязательно, </a:t>
            </a:r>
            <a:r>
              <a:rPr lang="ru-RU" sz="2400" b="0" i="1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 </a:t>
            </a:r>
            <a:r>
              <a:rPr lang="ru-RU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может быть опционально</a:t>
            </a:r>
            <a:endParaRPr sz="2400" dirty="0"/>
          </a:p>
          <a:p>
            <a:pPr marL="514350" marR="0" lvl="0" indent="-51435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90"/>
              <a:buFont typeface="Calibri"/>
              <a:buAutoNum type="arabicPeriod"/>
            </a:pPr>
            <a:r>
              <a:rPr lang="ru-RU" sz="2400" i="1" dirty="0"/>
              <a:t>H</a:t>
            </a:r>
            <a:r>
              <a:rPr lang="ru-RU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накладывает селективные ограничения на </a:t>
            </a:r>
            <a:r>
              <a:rPr lang="ru-RU" sz="2400" b="0" i="1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 </a:t>
            </a:r>
            <a:r>
              <a:rPr lang="ru-RU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и определяет, обязательно ли </a:t>
            </a:r>
            <a:r>
              <a:rPr lang="ru-RU" sz="2400" b="0" i="1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</a:t>
            </a:r>
            <a:endParaRPr sz="2400" b="0" i="1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14350" marR="0" lvl="0" indent="-51435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90"/>
              <a:buFont typeface="Calibri"/>
              <a:buAutoNum type="arabicPeriod"/>
            </a:pPr>
            <a:r>
              <a:rPr lang="ru-RU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Грамматические характеристики </a:t>
            </a:r>
            <a:r>
              <a:rPr lang="ru-RU" sz="2400" b="0" i="1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 </a:t>
            </a:r>
            <a:r>
              <a:rPr lang="ru-RU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зависят от свойств </a:t>
            </a:r>
            <a:r>
              <a:rPr lang="ru-RU" sz="2400" b="0" i="1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 </a:t>
            </a:r>
            <a:r>
              <a:rPr lang="ru-RU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(согласование или управление)</a:t>
            </a:r>
            <a:endParaRPr sz="2400" dirty="0"/>
          </a:p>
          <a:p>
            <a:pPr marL="514350" marR="0" lvl="0" indent="-51435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90"/>
              <a:buFont typeface="Calibri"/>
              <a:buAutoNum type="arabicPeriod"/>
            </a:pPr>
            <a:r>
              <a:rPr lang="ru-RU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Линейная позиция </a:t>
            </a:r>
            <a:r>
              <a:rPr lang="ru-RU" sz="2400" i="1" dirty="0"/>
              <a:t>D</a:t>
            </a:r>
            <a:r>
              <a:rPr lang="ru-RU" sz="2400" b="0" i="1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ru-RU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определяется по отношению к H</a:t>
            </a:r>
            <a:endParaRPr sz="2400" b="0" i="1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" name="Google Shape;253;p36"/>
          <p:cNvSpPr txBox="1">
            <a:spLocks noGrp="1"/>
          </p:cNvSpPr>
          <p:nvPr>
            <p:ph type="title" idx="4294967295"/>
          </p:nvPr>
        </p:nvSpPr>
        <p:spPr>
          <a:xfrm>
            <a:off x="2375876" y="146294"/>
            <a:ext cx="9440985" cy="799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ru-RU" sz="3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Критерии выделения главного </a:t>
            </a:r>
            <a:r>
              <a:rPr lang="ru-RU" sz="36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vs</a:t>
            </a:r>
            <a:r>
              <a:rPr lang="ru-RU" sz="3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зависимого</a:t>
            </a:r>
            <a:endParaRPr sz="36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4306277" y="1836616"/>
            <a:ext cx="3337170" cy="75027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 err="1"/>
              <a:t>эндоцентричность</a:t>
            </a:r>
            <a:endParaRPr lang="en-US" sz="2400" dirty="0"/>
          </a:p>
        </p:txBody>
      </p:sp>
      <p:sp>
        <p:nvSpPr>
          <p:cNvPr id="6" name="Rounded Rectangle 5"/>
          <p:cNvSpPr/>
          <p:nvPr/>
        </p:nvSpPr>
        <p:spPr>
          <a:xfrm>
            <a:off x="1309076" y="5039825"/>
            <a:ext cx="9077571" cy="75027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/>
              <a:t>морфосинтаксический локус – под воздействием контекста меняется </a:t>
            </a:r>
            <a:r>
              <a:rPr lang="en-US" sz="2400" dirty="0"/>
              <a:t>H</a:t>
            </a:r>
            <a:r>
              <a:rPr lang="ru-RU" sz="2400" dirty="0"/>
              <a:t>, но не </a:t>
            </a:r>
            <a:r>
              <a:rPr lang="en-US" sz="2400" dirty="0"/>
              <a:t>D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Google Shape;269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48814" y="1258277"/>
            <a:ext cx="8200355" cy="50643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7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-2286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ru-RU"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Семантические </a:t>
            </a:r>
            <a:r>
              <a:rPr lang="ru-RU" sz="28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vs</a:t>
            </a:r>
            <a:r>
              <a:rPr lang="ru-RU"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синтаксические (морфологические) критерии</a:t>
            </a:r>
            <a:endParaRPr dirty="0"/>
          </a:p>
          <a:p>
            <a:pPr marL="685800" marR="0" lvl="1" indent="-228600" algn="l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ru-RU" sz="2400" b="0" i="1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большой стол  		</a:t>
            </a:r>
            <a:r>
              <a:rPr lang="ru-RU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модификатор-вершина </a:t>
            </a:r>
            <a:r>
              <a:rPr lang="ru-RU" sz="2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vs</a:t>
            </a:r>
            <a:r>
              <a:rPr lang="ru-RU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атрибутивное</a:t>
            </a:r>
            <a:endParaRPr sz="2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685800" marR="0" lvl="1" indent="-228600" algn="l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ru-RU" sz="2400" b="0" i="1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красиво пел 		</a:t>
            </a:r>
            <a:r>
              <a:rPr lang="ru-RU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модификатор-вершина </a:t>
            </a:r>
            <a:r>
              <a:rPr lang="ru-RU" sz="2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vs</a:t>
            </a:r>
            <a:r>
              <a:rPr lang="ru-RU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обстоятельственное</a:t>
            </a:r>
            <a:endParaRPr dirty="0"/>
          </a:p>
          <a:p>
            <a:pPr marL="228600" marR="0" lvl="0" indent="-22860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ru-RU" sz="28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Эндецентричность</a:t>
            </a:r>
            <a:r>
              <a:rPr lang="ru-RU"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ru-RU" sz="28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vs</a:t>
            </a:r>
            <a:r>
              <a:rPr lang="ru-RU"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  <a:r>
              <a:rPr lang="ru-RU" sz="28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экзоцентричность</a:t>
            </a:r>
            <a:endParaRPr sz="2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marR="0" lvl="0" indent="-5080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685800" marR="0" lvl="1" indent="-76200" algn="l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1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685800" marR="0" lvl="1" indent="-228600" algn="l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ru-RU" sz="2400" b="0" i="1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Я вижу два стола	</a:t>
            </a:r>
            <a:r>
              <a:rPr lang="ru-RU" sz="2400" b="0" i="1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Num</a:t>
            </a:r>
            <a:r>
              <a:rPr lang="ru-RU" sz="2400" b="0" i="1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N-GEN		</a:t>
            </a:r>
            <a:r>
              <a:rPr lang="ru-RU" sz="2400" b="0" i="1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Num-Неодуш</a:t>
            </a:r>
            <a:r>
              <a:rPr lang="ru-RU" sz="2400" b="0" i="1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N-</a:t>
            </a:r>
            <a:r>
              <a:rPr lang="ru-RU" sz="2400" b="0" i="1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Неодуш</a:t>
            </a:r>
            <a:endParaRPr sz="2400" b="0" i="1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685800" marR="0" lvl="1" indent="-76200" algn="l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1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685800" marR="0" lvl="1" indent="-228600" algn="l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ru-RU" sz="2400" b="0" i="1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Я вижу двух человек	</a:t>
            </a:r>
            <a:r>
              <a:rPr lang="ru-RU" sz="2400" b="0" i="1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Num</a:t>
            </a:r>
            <a:r>
              <a:rPr lang="ru-RU" sz="2400" b="0" i="1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N-GEN		</a:t>
            </a:r>
            <a:r>
              <a:rPr lang="ru-RU" sz="2400" b="0" i="1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Num-одуш</a:t>
            </a:r>
            <a:r>
              <a:rPr lang="ru-RU" sz="2400" b="0" i="1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N-</a:t>
            </a:r>
            <a:r>
              <a:rPr lang="ru-RU" sz="2400" b="0" i="1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одуш</a:t>
            </a:r>
            <a:endParaRPr sz="2400" b="0" i="1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685800" marR="0" lvl="1" indent="-76200" algn="l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1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1" indent="0" algn="l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400" b="0" i="1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" name="Google Shape;259;p37"/>
          <p:cNvSpPr txBox="1">
            <a:spLocks noGrp="1"/>
          </p:cNvSpPr>
          <p:nvPr>
            <p:ph type="title" idx="4294967295"/>
          </p:nvPr>
        </p:nvSpPr>
        <p:spPr>
          <a:xfrm>
            <a:off x="2454031" y="0"/>
            <a:ext cx="9128369" cy="8931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ru-RU" sz="3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Критерии выделения главного </a:t>
            </a:r>
            <a:r>
              <a:rPr lang="ru-RU" sz="36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vs</a:t>
            </a:r>
            <a:r>
              <a:rPr lang="ru-RU" sz="3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зависимого</a:t>
            </a:r>
            <a:endParaRPr sz="36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1" name="Google Shape;261;p37"/>
          <p:cNvSpPr/>
          <p:nvPr/>
        </p:nvSpPr>
        <p:spPr>
          <a:xfrm flipH="1">
            <a:off x="8201140" y="3630682"/>
            <a:ext cx="946500" cy="232500"/>
          </a:xfrm>
          <a:prstGeom prst="curvedDownArrow">
            <a:avLst>
              <a:gd name="adj1" fmla="val 25000"/>
              <a:gd name="adj2" fmla="val 50000"/>
              <a:gd name="adj3" fmla="val 25000"/>
            </a:avLst>
          </a:prstGeom>
          <a:solidFill>
            <a:schemeClr val="accent1"/>
          </a:solidFill>
          <a:ln w="12700" cap="flat" cmpd="sng">
            <a:solidFill>
              <a:srgbClr val="42719B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2" name="Google Shape;262;p37"/>
          <p:cNvSpPr/>
          <p:nvPr/>
        </p:nvSpPr>
        <p:spPr>
          <a:xfrm>
            <a:off x="4600073" y="3580882"/>
            <a:ext cx="1259400" cy="282300"/>
          </a:xfrm>
          <a:prstGeom prst="curvedDownArrow">
            <a:avLst>
              <a:gd name="adj1" fmla="val 25000"/>
              <a:gd name="adj2" fmla="val 50000"/>
              <a:gd name="adj3" fmla="val 25000"/>
            </a:avLst>
          </a:prstGeom>
          <a:solidFill>
            <a:schemeClr val="accent1"/>
          </a:solidFill>
          <a:ln w="12700" cap="flat" cmpd="sng">
            <a:solidFill>
              <a:srgbClr val="42719B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3" name="Google Shape;263;p37"/>
          <p:cNvSpPr/>
          <p:nvPr/>
        </p:nvSpPr>
        <p:spPr>
          <a:xfrm>
            <a:off x="4600073" y="4438231"/>
            <a:ext cx="1259400" cy="264000"/>
          </a:xfrm>
          <a:prstGeom prst="curvedDownArrow">
            <a:avLst>
              <a:gd name="adj1" fmla="val 25000"/>
              <a:gd name="adj2" fmla="val 50000"/>
              <a:gd name="adj3" fmla="val 25000"/>
            </a:avLst>
          </a:prstGeom>
          <a:solidFill>
            <a:schemeClr val="accent1"/>
          </a:solidFill>
          <a:ln w="12700" cap="flat" cmpd="sng">
            <a:solidFill>
              <a:srgbClr val="42719B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" name="Google Shape;264;p37"/>
          <p:cNvSpPr/>
          <p:nvPr/>
        </p:nvSpPr>
        <p:spPr>
          <a:xfrm flipH="1">
            <a:off x="8109490" y="4429081"/>
            <a:ext cx="1129800" cy="282300"/>
          </a:xfrm>
          <a:prstGeom prst="curvedDownArrow">
            <a:avLst>
              <a:gd name="adj1" fmla="val 25000"/>
              <a:gd name="adj2" fmla="val 50000"/>
              <a:gd name="adj3" fmla="val 25000"/>
            </a:avLst>
          </a:prstGeom>
          <a:solidFill>
            <a:schemeClr val="accent1"/>
          </a:solidFill>
          <a:ln w="12700" cap="flat" cmpd="sng">
            <a:solidFill>
              <a:srgbClr val="42719B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9"/>
          <p:cNvSpPr txBox="1">
            <a:spLocks noGrp="1"/>
          </p:cNvSpPr>
          <p:nvPr>
            <p:ph type="title" idx="4294967295"/>
          </p:nvPr>
        </p:nvSpPr>
        <p:spPr>
          <a:xfrm>
            <a:off x="2495218" y="0"/>
            <a:ext cx="7201563" cy="1084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ru-RU" sz="3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Сложные случаи</a:t>
            </a:r>
            <a:endParaRPr sz="36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Google Shape;275;p39"/>
          <p:cNvSpPr/>
          <p:nvPr/>
        </p:nvSpPr>
        <p:spPr>
          <a:xfrm>
            <a:off x="1336390" y="1568812"/>
            <a:ext cx="9149917" cy="3736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Some</a:t>
            </a:r>
            <a:r>
              <a:rPr lang="ru-RU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ru-RU" sz="24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Tricky</a:t>
            </a:r>
            <a:r>
              <a:rPr lang="ru-RU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ru-RU" sz="24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Cases</a:t>
            </a:r>
            <a:endParaRPr dirty="0"/>
          </a:p>
          <a:p>
            <a:pPr marL="6858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CD0000"/>
              </a:buClr>
              <a:buSzPts val="2400"/>
              <a:buFont typeface="Arial"/>
              <a:buChar char="•"/>
            </a:pPr>
            <a:r>
              <a:rPr lang="ru-RU" sz="2400" b="0" i="0" u="none" strike="noStrike" cap="none" dirty="0">
                <a:solidFill>
                  <a:srgbClr val="CD0000"/>
                </a:solidFill>
                <a:latin typeface="Arial"/>
                <a:ea typeface="Arial"/>
                <a:cs typeface="Arial"/>
                <a:sym typeface="Arial"/>
              </a:rPr>
              <a:t>◮ </a:t>
            </a:r>
            <a:r>
              <a:rPr lang="ru-RU" sz="2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Complex</a:t>
            </a:r>
            <a:r>
              <a:rPr lang="ru-RU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ru-RU" sz="2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verb</a:t>
            </a:r>
            <a:r>
              <a:rPr lang="ru-RU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ru-RU" sz="2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groups</a:t>
            </a:r>
            <a:r>
              <a:rPr lang="ru-RU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ru-RU" sz="2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auxiliary</a:t>
            </a:r>
            <a:r>
              <a:rPr lang="ru-RU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↔ </a:t>
            </a:r>
            <a:r>
              <a:rPr lang="ru-RU" sz="2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main</a:t>
            </a:r>
            <a:r>
              <a:rPr lang="ru-RU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ru-RU" sz="2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verb</a:t>
            </a:r>
            <a:r>
              <a:rPr lang="ru-RU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dirty="0"/>
          </a:p>
          <a:p>
            <a:pPr marL="6858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ru-RU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◮ </a:t>
            </a:r>
            <a:r>
              <a:rPr lang="ru-RU" sz="2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Subordinate</a:t>
            </a:r>
            <a:r>
              <a:rPr lang="ru-RU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ru-RU" sz="2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clauses</a:t>
            </a:r>
            <a:r>
              <a:rPr lang="ru-RU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ru-RU" sz="2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complementizer</a:t>
            </a:r>
            <a:r>
              <a:rPr lang="ru-RU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↔ </a:t>
            </a:r>
            <a:r>
              <a:rPr lang="ru-RU" sz="2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verb</a:t>
            </a:r>
            <a:r>
              <a:rPr lang="ru-RU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dirty="0"/>
          </a:p>
          <a:p>
            <a:pPr marL="6858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ru-RU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◮ </a:t>
            </a:r>
            <a:r>
              <a:rPr lang="ru-RU" sz="2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Coordination</a:t>
            </a:r>
            <a:r>
              <a:rPr lang="ru-RU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ru-RU" sz="2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coordinator</a:t>
            </a:r>
            <a:r>
              <a:rPr lang="ru-RU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↔ </a:t>
            </a:r>
            <a:r>
              <a:rPr lang="ru-RU" sz="2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conjuncts</a:t>
            </a:r>
            <a:r>
              <a:rPr lang="ru-RU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dirty="0"/>
          </a:p>
          <a:p>
            <a:pPr marL="6858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ru-RU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◮ </a:t>
            </a:r>
            <a:r>
              <a:rPr lang="ru-RU" sz="2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Prepositional</a:t>
            </a:r>
            <a:r>
              <a:rPr lang="ru-RU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ru-RU" sz="2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phrases</a:t>
            </a:r>
            <a:r>
              <a:rPr lang="ru-RU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ru-RU" sz="2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preposition</a:t>
            </a:r>
            <a:r>
              <a:rPr lang="ru-RU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↔ </a:t>
            </a:r>
            <a:r>
              <a:rPr lang="ru-RU" sz="2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nominal</a:t>
            </a:r>
            <a:r>
              <a:rPr lang="ru-RU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dirty="0"/>
          </a:p>
          <a:p>
            <a:pPr marL="6858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ru-RU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◮ </a:t>
            </a:r>
            <a:r>
              <a:rPr lang="ru-RU" sz="2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Punctuation</a:t>
            </a:r>
            <a:endParaRPr sz="2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685800" marR="0" lvl="1" indent="-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685800" marR="0" lvl="1" indent="-2286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ru-RU" sz="2400" b="0" i="1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 </a:t>
            </a:r>
            <a:r>
              <a:rPr lang="ru-RU" sz="2400" b="0" i="1" u="sng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can</a:t>
            </a:r>
            <a:r>
              <a:rPr lang="ru-RU" sz="2400" b="0" i="1" u="sng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ru-RU" sz="2400" b="0" i="1" u="sng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see</a:t>
            </a:r>
            <a:r>
              <a:rPr lang="ru-RU" sz="2400" b="0" i="1" u="sng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ru-RU" sz="2400" b="0" i="1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that</a:t>
            </a:r>
            <a:r>
              <a:rPr lang="ru-RU" sz="2400" b="0" i="1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ru-RU" sz="2400" b="0" i="1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they</a:t>
            </a:r>
            <a:r>
              <a:rPr lang="ru-RU" sz="2400" b="0" i="1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ru-RU" sz="2400" b="0" i="1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rely</a:t>
            </a:r>
            <a:r>
              <a:rPr lang="ru-RU" sz="2400" b="0" i="1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ru-RU" sz="2400" b="0" i="1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</a:t>
            </a:r>
            <a:r>
              <a:rPr lang="ru-RU" sz="2400" b="0" i="1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ru-RU" sz="2400" b="0" i="1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</a:t>
            </a:r>
            <a:r>
              <a:rPr lang="ru-RU" sz="2400" b="0" i="1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ru-RU" sz="2400" b="0" i="1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</a:t>
            </a:r>
            <a:r>
              <a:rPr lang="ru-RU" sz="2400" b="0" i="1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ru-RU" sz="2400" b="0" i="1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that</a:t>
            </a:r>
            <a:r>
              <a:rPr lang="ru-RU" sz="2400" b="0" i="1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ru-RU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2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76" name="Google Shape;276;p39"/>
          <p:cNvGrpSpPr/>
          <p:nvPr/>
        </p:nvGrpSpPr>
        <p:grpSpPr>
          <a:xfrm>
            <a:off x="4221045" y="4223665"/>
            <a:ext cx="509154" cy="845735"/>
            <a:chOff x="4490229" y="4584797"/>
            <a:chExt cx="509154" cy="845735"/>
          </a:xfrm>
        </p:grpSpPr>
        <p:sp>
          <p:nvSpPr>
            <p:cNvPr id="277" name="Google Shape;277;p39"/>
            <p:cNvSpPr/>
            <p:nvPr/>
          </p:nvSpPr>
          <p:spPr>
            <a:xfrm rot="5400000" flipH="1">
              <a:off x="4503995" y="4935144"/>
              <a:ext cx="481622" cy="509153"/>
            </a:xfrm>
            <a:prstGeom prst="arc">
              <a:avLst>
                <a:gd name="adj1" fmla="val 16200000"/>
                <a:gd name="adj2" fmla="val 5012767"/>
              </a:avLst>
            </a:prstGeom>
            <a:noFill/>
            <a:ln w="38100" cap="flat" cmpd="sng">
              <a:solidFill>
                <a:schemeClr val="accent1"/>
              </a:solidFill>
              <a:prstDash val="solid"/>
              <a:miter lim="8000"/>
              <a:headEnd type="stealth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" name="Google Shape;278;p39"/>
            <p:cNvSpPr txBox="1"/>
            <p:nvPr/>
          </p:nvSpPr>
          <p:spPr>
            <a:xfrm>
              <a:off x="4572001" y="4584797"/>
              <a:ext cx="4273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vg</a:t>
              </a:r>
              <a:endParaRPr/>
            </a:p>
          </p:txBody>
        </p:sp>
      </p:grpSp>
      <p:grpSp>
        <p:nvGrpSpPr>
          <p:cNvPr id="279" name="Google Shape;279;p39"/>
          <p:cNvGrpSpPr/>
          <p:nvPr/>
        </p:nvGrpSpPr>
        <p:grpSpPr>
          <a:xfrm>
            <a:off x="3816037" y="4149041"/>
            <a:ext cx="592583" cy="1035718"/>
            <a:chOff x="4447887" y="4394814"/>
            <a:chExt cx="837550" cy="1035718"/>
          </a:xfrm>
        </p:grpSpPr>
        <p:sp>
          <p:nvSpPr>
            <p:cNvPr id="280" name="Google Shape;280;p39"/>
            <p:cNvSpPr/>
            <p:nvPr/>
          </p:nvSpPr>
          <p:spPr>
            <a:xfrm rot="5400000" flipH="1">
              <a:off x="4398730" y="4829879"/>
              <a:ext cx="649810" cy="551496"/>
            </a:xfrm>
            <a:prstGeom prst="arc">
              <a:avLst>
                <a:gd name="adj1" fmla="val 16891084"/>
                <a:gd name="adj2" fmla="val 5012767"/>
              </a:avLst>
            </a:prstGeom>
            <a:noFill/>
            <a:ln w="38100" cap="flat" cmpd="sng">
              <a:solidFill>
                <a:schemeClr val="accent1"/>
              </a:solidFill>
              <a:prstDash val="solid"/>
              <a:miter lim="8000"/>
              <a:headEnd type="none" w="sm" len="sm"/>
              <a:tailEnd type="triangle" w="med" len="med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" name="Google Shape;281;p39"/>
            <p:cNvSpPr txBox="1"/>
            <p:nvPr/>
          </p:nvSpPr>
          <p:spPr>
            <a:xfrm>
              <a:off x="4572001" y="4394814"/>
              <a:ext cx="713436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Sbj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82" name="Google Shape;282;p39"/>
          <p:cNvGrpSpPr/>
          <p:nvPr/>
        </p:nvGrpSpPr>
        <p:grpSpPr>
          <a:xfrm>
            <a:off x="4020880" y="4093558"/>
            <a:ext cx="780385" cy="1271421"/>
            <a:chOff x="4644952" y="5395152"/>
            <a:chExt cx="780385" cy="1271421"/>
          </a:xfrm>
        </p:grpSpPr>
        <p:sp>
          <p:nvSpPr>
            <p:cNvPr id="283" name="Google Shape;283;p39"/>
            <p:cNvSpPr/>
            <p:nvPr/>
          </p:nvSpPr>
          <p:spPr>
            <a:xfrm rot="5983552" flipH="1">
              <a:off x="4639040" y="5892762"/>
              <a:ext cx="792209" cy="655982"/>
            </a:xfrm>
            <a:prstGeom prst="arc">
              <a:avLst>
                <a:gd name="adj1" fmla="val 17617755"/>
                <a:gd name="adj2" fmla="val 5012767"/>
              </a:avLst>
            </a:prstGeom>
            <a:noFill/>
            <a:ln w="38100" cap="flat" cmpd="sng">
              <a:solidFill>
                <a:srgbClr val="C00000"/>
              </a:solidFill>
              <a:prstDash val="solid"/>
              <a:miter lim="8000"/>
              <a:headEnd type="stealth" w="sm" len="sm"/>
              <a:tailEnd type="stealth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" name="Google Shape;284;p39"/>
            <p:cNvSpPr txBox="1"/>
            <p:nvPr/>
          </p:nvSpPr>
          <p:spPr>
            <a:xfrm>
              <a:off x="4836799" y="5395152"/>
              <a:ext cx="396689" cy="3797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?</a:t>
              </a:r>
              <a:endParaRPr/>
            </a:p>
          </p:txBody>
        </p:sp>
      </p:grpSp>
      <p:grpSp>
        <p:nvGrpSpPr>
          <p:cNvPr id="285" name="Google Shape;285;p39"/>
          <p:cNvGrpSpPr/>
          <p:nvPr/>
        </p:nvGrpSpPr>
        <p:grpSpPr>
          <a:xfrm>
            <a:off x="5612825" y="4277087"/>
            <a:ext cx="680039" cy="892582"/>
            <a:chOff x="8470499" y="5985142"/>
            <a:chExt cx="1126570" cy="892582"/>
          </a:xfrm>
        </p:grpSpPr>
        <p:sp>
          <p:nvSpPr>
            <p:cNvPr id="286" name="Google Shape;286;p39"/>
            <p:cNvSpPr/>
            <p:nvPr/>
          </p:nvSpPr>
          <p:spPr>
            <a:xfrm rot="5160863" flipH="1">
              <a:off x="8758703" y="6019910"/>
              <a:ext cx="550161" cy="1090969"/>
            </a:xfrm>
            <a:prstGeom prst="arc">
              <a:avLst>
                <a:gd name="adj1" fmla="val 16199974"/>
                <a:gd name="adj2" fmla="val 5012767"/>
              </a:avLst>
            </a:prstGeom>
            <a:noFill/>
            <a:ln w="38100" cap="flat" cmpd="sng">
              <a:solidFill>
                <a:schemeClr val="accent1"/>
              </a:solidFill>
              <a:prstDash val="solid"/>
              <a:miter lim="8000"/>
              <a:headEnd type="none" w="sm" len="sm"/>
              <a:tailEnd type="triangle" w="med" len="med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" name="Google Shape;287;p39"/>
            <p:cNvSpPr txBox="1"/>
            <p:nvPr/>
          </p:nvSpPr>
          <p:spPr>
            <a:xfrm>
              <a:off x="8589201" y="5985142"/>
              <a:ext cx="821918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sbj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88" name="Google Shape;288;p39"/>
          <p:cNvGrpSpPr/>
          <p:nvPr/>
        </p:nvGrpSpPr>
        <p:grpSpPr>
          <a:xfrm>
            <a:off x="5242112" y="4018886"/>
            <a:ext cx="1110393" cy="1302289"/>
            <a:chOff x="8488298" y="5802923"/>
            <a:chExt cx="1110393" cy="1302289"/>
          </a:xfrm>
        </p:grpSpPr>
        <p:sp>
          <p:nvSpPr>
            <p:cNvPr id="289" name="Google Shape;289;p39"/>
            <p:cNvSpPr/>
            <p:nvPr/>
          </p:nvSpPr>
          <p:spPr>
            <a:xfrm rot="5400000" flipH="1">
              <a:off x="8589216" y="6095737"/>
              <a:ext cx="908556" cy="1110393"/>
            </a:xfrm>
            <a:prstGeom prst="arc">
              <a:avLst>
                <a:gd name="adj1" fmla="val 16200000"/>
                <a:gd name="adj2" fmla="val 5012767"/>
              </a:avLst>
            </a:prstGeom>
            <a:noFill/>
            <a:ln w="38100" cap="flat" cmpd="sng">
              <a:solidFill>
                <a:srgbClr val="C00000"/>
              </a:solidFill>
              <a:prstDash val="solid"/>
              <a:miter lim="8000"/>
              <a:headEnd type="stealth" w="sm" len="sm"/>
              <a:tailEnd type="stealth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" name="Google Shape;290;p39"/>
            <p:cNvSpPr txBox="1"/>
            <p:nvPr/>
          </p:nvSpPr>
          <p:spPr>
            <a:xfrm>
              <a:off x="8776772" y="5802923"/>
              <a:ext cx="449289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?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91" name="Google Shape;291;p39"/>
          <p:cNvGrpSpPr/>
          <p:nvPr/>
        </p:nvGrpSpPr>
        <p:grpSpPr>
          <a:xfrm>
            <a:off x="5230110" y="4001082"/>
            <a:ext cx="1130407" cy="1302288"/>
            <a:chOff x="8488297" y="5802923"/>
            <a:chExt cx="1110393" cy="1302288"/>
          </a:xfrm>
        </p:grpSpPr>
        <p:sp>
          <p:nvSpPr>
            <p:cNvPr id="292" name="Google Shape;292;p39"/>
            <p:cNvSpPr/>
            <p:nvPr/>
          </p:nvSpPr>
          <p:spPr>
            <a:xfrm rot="5400000" flipH="1">
              <a:off x="8616962" y="6123483"/>
              <a:ext cx="853063" cy="1110393"/>
            </a:xfrm>
            <a:prstGeom prst="arc">
              <a:avLst>
                <a:gd name="adj1" fmla="val 16200000"/>
                <a:gd name="adj2" fmla="val 5012767"/>
              </a:avLst>
            </a:prstGeom>
            <a:noFill/>
            <a:ln w="38100" cap="flat" cmpd="sng">
              <a:solidFill>
                <a:schemeClr val="accent1"/>
              </a:solidFill>
              <a:prstDash val="solid"/>
              <a:miter lim="8000"/>
              <a:headEnd type="stealth" w="sm" len="sm"/>
              <a:tailEnd type="stealth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" name="Google Shape;293;p39"/>
            <p:cNvSpPr txBox="1"/>
            <p:nvPr/>
          </p:nvSpPr>
          <p:spPr>
            <a:xfrm>
              <a:off x="8776772" y="5802923"/>
              <a:ext cx="705860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sbar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94" name="Google Shape;294;p39"/>
          <p:cNvGrpSpPr/>
          <p:nvPr/>
        </p:nvGrpSpPr>
        <p:grpSpPr>
          <a:xfrm>
            <a:off x="4752147" y="3908892"/>
            <a:ext cx="620033" cy="1255839"/>
            <a:chOff x="8576805" y="5802923"/>
            <a:chExt cx="1586502" cy="1255839"/>
          </a:xfrm>
        </p:grpSpPr>
        <p:sp>
          <p:nvSpPr>
            <p:cNvPr id="295" name="Google Shape;295;p39"/>
            <p:cNvSpPr/>
            <p:nvPr/>
          </p:nvSpPr>
          <p:spPr>
            <a:xfrm rot="5400000" flipH="1">
              <a:off x="8774790" y="6146353"/>
              <a:ext cx="714425" cy="1110394"/>
            </a:xfrm>
            <a:prstGeom prst="arc">
              <a:avLst>
                <a:gd name="adj1" fmla="val 16200000"/>
                <a:gd name="adj2" fmla="val 5012767"/>
              </a:avLst>
            </a:prstGeom>
            <a:noFill/>
            <a:ln w="38100" cap="flat" cmpd="sng">
              <a:solidFill>
                <a:schemeClr val="accent1"/>
              </a:solidFill>
              <a:prstDash val="solid"/>
              <a:miter lim="8000"/>
              <a:headEnd type="stealth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" name="Google Shape;296;p39"/>
            <p:cNvSpPr txBox="1"/>
            <p:nvPr/>
          </p:nvSpPr>
          <p:spPr>
            <a:xfrm>
              <a:off x="8776770" y="5802923"/>
              <a:ext cx="1386537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obj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97" name="Google Shape;297;p39"/>
          <p:cNvGrpSpPr/>
          <p:nvPr/>
        </p:nvGrpSpPr>
        <p:grpSpPr>
          <a:xfrm>
            <a:off x="7091323" y="4000115"/>
            <a:ext cx="1300657" cy="1314489"/>
            <a:chOff x="7091323" y="4000115"/>
            <a:chExt cx="1300657" cy="1314489"/>
          </a:xfrm>
        </p:grpSpPr>
        <p:grpSp>
          <p:nvGrpSpPr>
            <p:cNvPr id="298" name="Google Shape;298;p39"/>
            <p:cNvGrpSpPr/>
            <p:nvPr/>
          </p:nvGrpSpPr>
          <p:grpSpPr>
            <a:xfrm>
              <a:off x="7363666" y="4000115"/>
              <a:ext cx="1028314" cy="1314489"/>
              <a:chOff x="8664398" y="5790722"/>
              <a:chExt cx="934292" cy="1314489"/>
            </a:xfrm>
          </p:grpSpPr>
          <p:sp>
            <p:nvSpPr>
              <p:cNvPr id="299" name="Google Shape;299;p39"/>
              <p:cNvSpPr/>
              <p:nvPr/>
            </p:nvSpPr>
            <p:spPr>
              <a:xfrm rot="5400000" flipH="1">
                <a:off x="8850093" y="6356614"/>
                <a:ext cx="908556" cy="588638"/>
              </a:xfrm>
              <a:prstGeom prst="arc">
                <a:avLst>
                  <a:gd name="adj1" fmla="val 16200000"/>
                  <a:gd name="adj2" fmla="val 5012767"/>
                </a:avLst>
              </a:prstGeom>
              <a:noFill/>
              <a:ln w="38100" cap="flat" cmpd="sng">
                <a:solidFill>
                  <a:srgbClr val="C00000"/>
                </a:solidFill>
                <a:prstDash val="solid"/>
                <a:miter lim="8000"/>
                <a:headEnd type="stealth" w="sm" len="sm"/>
                <a:tailEnd type="stealth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0" name="Google Shape;300;p39"/>
              <p:cNvSpPr txBox="1"/>
              <p:nvPr/>
            </p:nvSpPr>
            <p:spPr>
              <a:xfrm>
                <a:off x="8664398" y="5790722"/>
                <a:ext cx="705860" cy="369332"/>
              </a:xfrm>
              <a:prstGeom prst="rect">
                <a:avLst/>
              </a:prstGeom>
              <a:noFill/>
              <a:ln w="38100" cap="flat" cmpd="sng">
                <a:solidFill>
                  <a:srgbClr val="C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-RU"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?</a:t>
                </a:r>
                <a:endParaRPr/>
              </a:p>
            </p:txBody>
          </p:sp>
        </p:grpSp>
        <p:sp>
          <p:nvSpPr>
            <p:cNvPr id="301" name="Google Shape;301;p39"/>
            <p:cNvSpPr/>
            <p:nvPr/>
          </p:nvSpPr>
          <p:spPr>
            <a:xfrm rot="5400000" flipH="1">
              <a:off x="6960983" y="4511988"/>
              <a:ext cx="908556" cy="647875"/>
            </a:xfrm>
            <a:prstGeom prst="arc">
              <a:avLst>
                <a:gd name="adj1" fmla="val 16200000"/>
                <a:gd name="adj2" fmla="val 5012767"/>
              </a:avLst>
            </a:prstGeom>
            <a:noFill/>
            <a:ln w="38100" cap="flat" cmpd="sng">
              <a:solidFill>
                <a:srgbClr val="C00000"/>
              </a:solidFill>
              <a:prstDash val="solid"/>
              <a:miter lim="8000"/>
              <a:headEnd type="stealth" w="sm" len="sm"/>
              <a:tailEnd type="stealth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02" name="Google Shape;302;p39"/>
          <p:cNvGrpSpPr/>
          <p:nvPr/>
        </p:nvGrpSpPr>
        <p:grpSpPr>
          <a:xfrm>
            <a:off x="7059372" y="4137336"/>
            <a:ext cx="1502977" cy="1075473"/>
            <a:chOff x="9769921" y="5184759"/>
            <a:chExt cx="1502977" cy="1075473"/>
          </a:xfrm>
        </p:grpSpPr>
        <p:grpSp>
          <p:nvGrpSpPr>
            <p:cNvPr id="303" name="Google Shape;303;p39"/>
            <p:cNvGrpSpPr/>
            <p:nvPr/>
          </p:nvGrpSpPr>
          <p:grpSpPr>
            <a:xfrm>
              <a:off x="9769921" y="5184759"/>
              <a:ext cx="1424770" cy="1075473"/>
              <a:chOff x="7022816" y="4024515"/>
              <a:chExt cx="1424770" cy="1075473"/>
            </a:xfrm>
          </p:grpSpPr>
          <p:grpSp>
            <p:nvGrpSpPr>
              <p:cNvPr id="304" name="Google Shape;304;p39"/>
              <p:cNvGrpSpPr/>
              <p:nvPr/>
            </p:nvGrpSpPr>
            <p:grpSpPr>
              <a:xfrm>
                <a:off x="7022816" y="4024515"/>
                <a:ext cx="1424770" cy="1075473"/>
                <a:chOff x="8354707" y="5815122"/>
                <a:chExt cx="1294498" cy="1075473"/>
              </a:xfrm>
            </p:grpSpPr>
            <p:sp>
              <p:nvSpPr>
                <p:cNvPr id="305" name="Google Shape;305;p39"/>
                <p:cNvSpPr/>
                <p:nvPr/>
              </p:nvSpPr>
              <p:spPr>
                <a:xfrm rot="5400000" flipH="1">
                  <a:off x="9001815" y="6243206"/>
                  <a:ext cx="706141" cy="588638"/>
                </a:xfrm>
                <a:prstGeom prst="arc">
                  <a:avLst>
                    <a:gd name="adj1" fmla="val 16200000"/>
                    <a:gd name="adj2" fmla="val 5012767"/>
                  </a:avLst>
                </a:prstGeom>
                <a:noFill/>
                <a:ln w="38100" cap="flat" cmpd="sng">
                  <a:solidFill>
                    <a:schemeClr val="accent1"/>
                  </a:solidFill>
                  <a:prstDash val="solid"/>
                  <a:miter lim="8000"/>
                  <a:headEnd type="stealth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6" name="Google Shape;306;p39"/>
                <p:cNvSpPr txBox="1"/>
                <p:nvPr/>
              </p:nvSpPr>
              <p:spPr>
                <a:xfrm>
                  <a:off x="8354707" y="5815122"/>
                  <a:ext cx="705860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ru-RU" sz="18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co</a:t>
                  </a: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307" name="Google Shape;307;p39"/>
              <p:cNvSpPr/>
              <p:nvPr/>
            </p:nvSpPr>
            <p:spPr>
              <a:xfrm rot="5400000" flipH="1">
                <a:off x="7128495" y="4506973"/>
                <a:ext cx="650552" cy="400851"/>
              </a:xfrm>
              <a:prstGeom prst="arc">
                <a:avLst>
                  <a:gd name="adj1" fmla="val 16200000"/>
                  <a:gd name="adj2" fmla="val 5012767"/>
                </a:avLst>
              </a:prstGeom>
              <a:noFill/>
              <a:ln w="38100" cap="flat" cmpd="sng">
                <a:solidFill>
                  <a:schemeClr val="accent1"/>
                </a:solidFill>
                <a:prstDash val="solid"/>
                <a:miter lim="8000"/>
                <a:headEnd type="stealth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08" name="Google Shape;308;p39"/>
            <p:cNvSpPr txBox="1"/>
            <p:nvPr/>
          </p:nvSpPr>
          <p:spPr>
            <a:xfrm>
              <a:off x="10496004" y="5224468"/>
              <a:ext cx="776894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cj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09" name="Google Shape;309;p39"/>
          <p:cNvGrpSpPr/>
          <p:nvPr/>
        </p:nvGrpSpPr>
        <p:grpSpPr>
          <a:xfrm>
            <a:off x="6652680" y="4067589"/>
            <a:ext cx="682249" cy="1271421"/>
            <a:chOff x="4644952" y="5395152"/>
            <a:chExt cx="780385" cy="1271421"/>
          </a:xfrm>
        </p:grpSpPr>
        <p:sp>
          <p:nvSpPr>
            <p:cNvPr id="310" name="Google Shape;310;p39"/>
            <p:cNvSpPr/>
            <p:nvPr/>
          </p:nvSpPr>
          <p:spPr>
            <a:xfrm rot="5983552" flipH="1">
              <a:off x="4639040" y="5892762"/>
              <a:ext cx="792209" cy="655982"/>
            </a:xfrm>
            <a:prstGeom prst="arc">
              <a:avLst>
                <a:gd name="adj1" fmla="val 17617755"/>
                <a:gd name="adj2" fmla="val 5012767"/>
              </a:avLst>
            </a:prstGeom>
            <a:noFill/>
            <a:ln w="38100" cap="flat" cmpd="sng">
              <a:solidFill>
                <a:srgbClr val="C00000"/>
              </a:solidFill>
              <a:prstDash val="solid"/>
              <a:miter lim="8000"/>
              <a:headEnd type="stealth" w="sm" len="sm"/>
              <a:tailEnd type="stealth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" name="Google Shape;311;p39"/>
            <p:cNvSpPr txBox="1"/>
            <p:nvPr/>
          </p:nvSpPr>
          <p:spPr>
            <a:xfrm>
              <a:off x="4836799" y="5395152"/>
              <a:ext cx="396689" cy="3797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?</a:t>
              </a:r>
              <a:endParaRPr/>
            </a:p>
          </p:txBody>
        </p:sp>
      </p:grpSp>
      <p:grpSp>
        <p:nvGrpSpPr>
          <p:cNvPr id="312" name="Google Shape;312;p39"/>
          <p:cNvGrpSpPr/>
          <p:nvPr/>
        </p:nvGrpSpPr>
        <p:grpSpPr>
          <a:xfrm>
            <a:off x="6121714" y="4220419"/>
            <a:ext cx="1502975" cy="1008159"/>
            <a:chOff x="9769923" y="5184759"/>
            <a:chExt cx="1502975" cy="1008159"/>
          </a:xfrm>
        </p:grpSpPr>
        <p:grpSp>
          <p:nvGrpSpPr>
            <p:cNvPr id="313" name="Google Shape;313;p39"/>
            <p:cNvGrpSpPr/>
            <p:nvPr/>
          </p:nvGrpSpPr>
          <p:grpSpPr>
            <a:xfrm>
              <a:off x="9769923" y="5184759"/>
              <a:ext cx="1168188" cy="1008159"/>
              <a:chOff x="7022818" y="4024515"/>
              <a:chExt cx="1168188" cy="1008159"/>
            </a:xfrm>
          </p:grpSpPr>
          <p:grpSp>
            <p:nvGrpSpPr>
              <p:cNvPr id="314" name="Google Shape;314;p39"/>
              <p:cNvGrpSpPr/>
              <p:nvPr/>
            </p:nvGrpSpPr>
            <p:grpSpPr>
              <a:xfrm>
                <a:off x="7022818" y="4024515"/>
                <a:ext cx="1168188" cy="1008159"/>
                <a:chOff x="8354707" y="5815122"/>
                <a:chExt cx="1061376" cy="1008159"/>
              </a:xfrm>
            </p:grpSpPr>
            <p:sp>
              <p:nvSpPr>
                <p:cNvPr id="315" name="Google Shape;315;p39"/>
                <p:cNvSpPr/>
                <p:nvPr/>
              </p:nvSpPr>
              <p:spPr>
                <a:xfrm rot="5400000" flipH="1">
                  <a:off x="8871115" y="6278314"/>
                  <a:ext cx="673205" cy="416730"/>
                </a:xfrm>
                <a:prstGeom prst="arc">
                  <a:avLst>
                    <a:gd name="adj1" fmla="val 16200000"/>
                    <a:gd name="adj2" fmla="val 5012767"/>
                  </a:avLst>
                </a:prstGeom>
                <a:noFill/>
                <a:ln w="38100" cap="flat" cmpd="sng">
                  <a:solidFill>
                    <a:schemeClr val="accent1"/>
                  </a:solidFill>
                  <a:prstDash val="solid"/>
                  <a:miter lim="8000"/>
                  <a:headEnd type="stealth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6" name="Google Shape;316;p39"/>
                <p:cNvSpPr txBox="1"/>
                <p:nvPr/>
              </p:nvSpPr>
              <p:spPr>
                <a:xfrm>
                  <a:off x="8354707" y="5815122"/>
                  <a:ext cx="705860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ru-RU" sz="18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vc</a:t>
                  </a: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317" name="Google Shape;317;p39"/>
              <p:cNvSpPr/>
              <p:nvPr/>
            </p:nvSpPr>
            <p:spPr>
              <a:xfrm rot="5400000" flipH="1">
                <a:off x="7167699" y="4502357"/>
                <a:ext cx="596982" cy="376014"/>
              </a:xfrm>
              <a:prstGeom prst="arc">
                <a:avLst>
                  <a:gd name="adj1" fmla="val 16200000"/>
                  <a:gd name="adj2" fmla="val 5012767"/>
                </a:avLst>
              </a:prstGeom>
              <a:noFill/>
              <a:ln w="38100" cap="flat" cmpd="sng">
                <a:solidFill>
                  <a:schemeClr val="accent1"/>
                </a:solidFill>
                <a:prstDash val="solid"/>
                <a:miter lim="8000"/>
                <a:headEnd type="stealth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18" name="Google Shape;318;p39"/>
            <p:cNvSpPr txBox="1"/>
            <p:nvPr/>
          </p:nvSpPr>
          <p:spPr>
            <a:xfrm>
              <a:off x="10496004" y="5224468"/>
              <a:ext cx="776894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pc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23" name="Google Shape;323;p40"/>
          <p:cNvSpPr txBox="1">
            <a:spLocks noGrp="1"/>
          </p:cNvSpPr>
          <p:nvPr>
            <p:ph type="title" idx="4294967295"/>
          </p:nvPr>
        </p:nvSpPr>
        <p:spPr>
          <a:xfrm>
            <a:off x="2563447" y="146296"/>
            <a:ext cx="7448062" cy="744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ru-RU" sz="3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Сложные случаи: </a:t>
            </a:r>
            <a:r>
              <a:rPr lang="ru-RU" sz="36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непроективность</a:t>
            </a:r>
            <a:endParaRPr sz="36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4" name="Google Shape;324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44562" y="1505509"/>
            <a:ext cx="10255945" cy="47990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337;p42"/>
          <p:cNvPicPr preferRelativeResize="0">
            <a:picLocks noGrp="1"/>
          </p:cNvPicPr>
          <p:nvPr>
            <p:ph idx="1"/>
          </p:nvPr>
        </p:nvPicPr>
        <p:blipFill rotWithShape="1">
          <a:blip r:embed="rId3">
            <a:alphaModFix/>
          </a:blip>
          <a:stretch/>
        </p:blipFill>
        <p:spPr>
          <a:xfrm>
            <a:off x="1482751" y="1600200"/>
            <a:ext cx="9226498" cy="4525963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42"/>
          <p:cNvSpPr txBox="1">
            <a:spLocks noGrp="1"/>
          </p:cNvSpPr>
          <p:nvPr>
            <p:ph type="title" idx="4294967295"/>
          </p:nvPr>
        </p:nvSpPr>
        <p:spPr>
          <a:xfrm>
            <a:off x="2774462" y="138480"/>
            <a:ext cx="5736492" cy="744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ru-RU" sz="3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Дерево зависимостей</a:t>
            </a:r>
            <a:endParaRPr sz="36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3" name="Google Shape;343;p43"/>
          <p:cNvPicPr preferRelativeResize="0">
            <a:picLocks noGrp="1"/>
          </p:cNvPicPr>
          <p:nvPr>
            <p:ph idx="1"/>
          </p:nvPr>
        </p:nvPicPr>
        <p:blipFill rotWithShape="1">
          <a:blip r:embed="rId3">
            <a:alphaModFix/>
          </a:blip>
          <a:stretch/>
        </p:blipFill>
        <p:spPr>
          <a:xfrm>
            <a:off x="657827" y="1600200"/>
            <a:ext cx="10876345" cy="4525963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43"/>
          <p:cNvSpPr txBox="1">
            <a:spLocks noGrp="1"/>
          </p:cNvSpPr>
          <p:nvPr>
            <p:ph type="title" idx="4294967295"/>
          </p:nvPr>
        </p:nvSpPr>
        <p:spPr>
          <a:xfrm>
            <a:off x="2571262" y="122848"/>
            <a:ext cx="4673600" cy="697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ru-RU" sz="3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Дерево зависимостей</a:t>
            </a:r>
            <a:endParaRPr sz="36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главенство полнозначных слов; они связываются отношением зависимости напрямую, а не через функциональные категории (через служебные слова) (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universaldependencies.org/u/overview/syntax.html</a:t>
            </a:r>
            <a:r>
              <a:rPr lang="ru-RU" dirty="0" smtClean="0"/>
              <a:t>)</a:t>
            </a:r>
          </a:p>
          <a:p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Принципы разметки </a:t>
            </a:r>
            <a:r>
              <a:rPr lang="en-US" dirty="0" smtClean="0"/>
              <a:t>UD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8665" y="3662118"/>
            <a:ext cx="8953500" cy="180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2880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685800" marR="0" lvl="1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Noto Sans Symbols"/>
              <a:buChar char="✓"/>
            </a:pPr>
            <a:r>
              <a:rPr lang="ru-RU" sz="3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линейной цепочки словоформ в предложении соответствует нелинейная иерархическая структура</a:t>
            </a:r>
            <a:endParaRPr dirty="0"/>
          </a:p>
        </p:txBody>
      </p:sp>
      <p:sp>
        <p:nvSpPr>
          <p:cNvPr id="90" name="Google Shape;90;p14"/>
          <p:cNvSpPr txBox="1">
            <a:spLocks noGrp="1"/>
          </p:cNvSpPr>
          <p:nvPr>
            <p:ph type="title" idx="4294967295"/>
          </p:nvPr>
        </p:nvSpPr>
        <p:spPr>
          <a:xfrm>
            <a:off x="1962150" y="-36513"/>
            <a:ext cx="10229850" cy="1143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ru-RU" sz="3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Теоретические предпосылки</a:t>
            </a:r>
            <a:endParaRPr sz="36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497360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функциональные слова  (служебные слова) являются зависимыми от полнозначных слов (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universaldependencies.org/u/overview/syntax.html</a:t>
            </a:r>
            <a:r>
              <a:rPr lang="ru-RU" dirty="0" smtClean="0"/>
              <a:t>)</a:t>
            </a:r>
          </a:p>
          <a:p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Принципы разметки </a:t>
            </a:r>
            <a:r>
              <a:rPr lang="en-US" dirty="0" smtClean="0"/>
              <a:t>UD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4912" y="3518510"/>
            <a:ext cx="9782175" cy="157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4992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пунктуационные знаки присоединяются в качестве зависимых к корню дерева (или к вершине той составляющей, к которой они относятся)  (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universaldependencies.org/u/overview/syntax.html</a:t>
            </a:r>
            <a:r>
              <a:rPr lang="ru-RU" dirty="0" smtClean="0"/>
              <a:t>)</a:t>
            </a:r>
          </a:p>
          <a:p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Принципы разметки </a:t>
            </a:r>
            <a:r>
              <a:rPr lang="en-US" dirty="0" smtClean="0"/>
              <a:t>UD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6050" y="3590925"/>
            <a:ext cx="8953500" cy="150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903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(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universaldependencies.org/u/overview/syntax.html</a:t>
            </a:r>
            <a:r>
              <a:rPr lang="ru-RU" dirty="0" smtClean="0"/>
              <a:t>)</a:t>
            </a:r>
          </a:p>
          <a:p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Принципы разметки </a:t>
            </a:r>
            <a:r>
              <a:rPr lang="en-US" dirty="0" smtClean="0"/>
              <a:t>UD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8712" y="2786857"/>
            <a:ext cx="9934575" cy="215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3629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48" name="Google Shape;348;p44"/>
          <p:cNvSpPr txBox="1">
            <a:spLocks noGrp="1"/>
          </p:cNvSpPr>
          <p:nvPr>
            <p:ph type="ctrTitle" idx="4294967295"/>
          </p:nvPr>
        </p:nvSpPr>
        <p:spPr>
          <a:xfrm>
            <a:off x="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ru-RU"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Методы</a:t>
            </a:r>
            <a:endParaRPr sz="6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45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Nivre</a:t>
            </a: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 lang="ru-RU" sz="2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6858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ru-RU" sz="2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Dynamic</a:t>
            </a:r>
            <a:r>
              <a:rPr lang="ru-RU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ru-RU" sz="2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programming</a:t>
            </a:r>
            <a:r>
              <a:rPr lang="ru-RU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ru-RU" sz="2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algorithms</a:t>
            </a:r>
            <a:r>
              <a:rPr lang="ru-RU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ru-RU" sz="2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applied</a:t>
            </a:r>
            <a:r>
              <a:rPr lang="ru-RU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ru-RU" sz="2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</a:t>
            </a:r>
            <a:r>
              <a:rPr lang="ru-RU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ru-RU" sz="2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context-free</a:t>
            </a:r>
            <a:r>
              <a:rPr lang="ru-RU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ru-RU" sz="2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projective</a:t>
            </a:r>
            <a:r>
              <a:rPr lang="ru-RU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 </a:t>
            </a:r>
            <a:r>
              <a:rPr lang="ru-RU" sz="2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dependency</a:t>
            </a:r>
            <a:r>
              <a:rPr lang="ru-RU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ru-RU" sz="2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grammars</a:t>
            </a:r>
            <a:r>
              <a:rPr lang="ru-RU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(методы анализа для КСГ (динамическое программирование), применимые к проективным </a:t>
            </a:r>
            <a:r>
              <a:rPr lang="ru-RU" sz="2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зависимостным</a:t>
            </a:r>
            <a:r>
              <a:rPr lang="ru-RU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грамматикам)</a:t>
            </a:r>
            <a:endParaRPr sz="2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6858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ru-RU" sz="2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Eliminative</a:t>
            </a:r>
            <a:r>
              <a:rPr lang="ru-RU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ru-RU" sz="2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parsing</a:t>
            </a:r>
            <a:r>
              <a:rPr lang="ru-RU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ru-RU" sz="2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techniques</a:t>
            </a:r>
            <a:r>
              <a:rPr lang="ru-RU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ru-RU" sz="2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applied</a:t>
            </a:r>
            <a:r>
              <a:rPr lang="ru-RU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ru-RU" sz="2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</a:t>
            </a:r>
            <a:r>
              <a:rPr lang="ru-RU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ru-RU" sz="2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constraint-based</a:t>
            </a:r>
            <a:r>
              <a:rPr lang="ru-RU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ru-RU" sz="2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formulations</a:t>
            </a:r>
            <a:r>
              <a:rPr lang="ru-RU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ru-RU" sz="2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of</a:t>
            </a:r>
            <a:r>
              <a:rPr lang="ru-RU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ru-RU" sz="2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non-projective</a:t>
            </a:r>
            <a:r>
              <a:rPr lang="ru-RU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 </a:t>
            </a:r>
            <a:r>
              <a:rPr lang="ru-RU" sz="2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dependency</a:t>
            </a:r>
            <a:r>
              <a:rPr lang="ru-RU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ru-RU" sz="2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grammar</a:t>
            </a:r>
            <a:r>
              <a:rPr lang="ru-RU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(методы, основанные на удалении связей, не удовлетворяющих ограничениям)</a:t>
            </a:r>
            <a:endParaRPr sz="2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6858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ru-RU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ru-RU" sz="2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Deterministic</a:t>
            </a:r>
            <a:r>
              <a:rPr lang="ru-RU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ru-RU" sz="2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parsing</a:t>
            </a:r>
            <a:r>
              <a:rPr lang="ru-RU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ru-RU" sz="2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algorithms</a:t>
            </a:r>
            <a:r>
              <a:rPr lang="ru-RU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ru-RU" sz="2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combined</a:t>
            </a:r>
            <a:r>
              <a:rPr lang="ru-RU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ru-RU" sz="2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with</a:t>
            </a:r>
            <a:r>
              <a:rPr lang="ru-RU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ru-RU" sz="2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weak</a:t>
            </a:r>
            <a:r>
              <a:rPr lang="ru-RU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ru-RU" sz="2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grammars</a:t>
            </a:r>
            <a:r>
              <a:rPr lang="ru-RU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ru-RU" sz="2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</a:t>
            </a:r>
            <a:r>
              <a:rPr lang="ru-RU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ru-RU" sz="2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data-driven</a:t>
            </a:r>
            <a:r>
              <a:rPr lang="ru-RU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ru-RU" sz="2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methods</a:t>
            </a:r>
            <a:endParaRPr dirty="0"/>
          </a:p>
          <a:p>
            <a:pPr marL="685800" marR="0" lvl="1" indent="-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685800" marR="0" lvl="1" indent="-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4" name="Google Shape;354;p45"/>
          <p:cNvSpPr txBox="1">
            <a:spLocks noGrp="1"/>
          </p:cNvSpPr>
          <p:nvPr>
            <p:ph type="title" idx="4294967295"/>
          </p:nvPr>
        </p:nvSpPr>
        <p:spPr>
          <a:xfrm>
            <a:off x="2719754" y="208817"/>
            <a:ext cx="3196492" cy="627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ru-RU" sz="3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Методы</a:t>
            </a:r>
            <a:endParaRPr sz="36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46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ru-RU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Основная идея: перейти от зависимостей к непосредственным составляющим</a:t>
            </a:r>
            <a:endParaRPr/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ru-RU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Применить стандартный метод для синтаксического анализа в терминах КС-грамматик (например, алгоритм Кока — Янгера — Касами)</a:t>
            </a:r>
            <a:endParaRPr/>
          </a:p>
        </p:txBody>
      </p:sp>
      <p:sp>
        <p:nvSpPr>
          <p:cNvPr id="360" name="Google Shape;360;p46"/>
          <p:cNvSpPr txBox="1">
            <a:spLocks noGrp="1"/>
          </p:cNvSpPr>
          <p:nvPr>
            <p:ph type="title" idx="4294967295"/>
          </p:nvPr>
        </p:nvSpPr>
        <p:spPr>
          <a:xfrm>
            <a:off x="2490699" y="-95983"/>
            <a:ext cx="7643446" cy="1244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ru-RU" sz="3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Переход к НС-представлению</a:t>
            </a:r>
            <a:br>
              <a:rPr lang="ru-RU" sz="3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ru-RU" sz="3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(динамическое программирование)</a:t>
            </a:r>
            <a:endParaRPr sz="36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2" name="Google Shape;362;p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90699" y="3922119"/>
            <a:ext cx="6190925" cy="2494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" name="Google Shape;368;p47"/>
          <p:cNvPicPr preferRelativeResize="0">
            <a:picLocks noGrp="1"/>
          </p:cNvPicPr>
          <p:nvPr>
            <p:ph idx="1"/>
          </p:nvPr>
        </p:nvPicPr>
        <p:blipFill rotWithShape="1">
          <a:blip r:embed="rId3">
            <a:alphaModFix/>
          </a:blip>
          <a:stretch/>
        </p:blipFill>
        <p:spPr>
          <a:xfrm>
            <a:off x="609600" y="1732242"/>
            <a:ext cx="10972800" cy="4261879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47"/>
          <p:cNvSpPr txBox="1">
            <a:spLocks noGrp="1"/>
          </p:cNvSpPr>
          <p:nvPr>
            <p:ph type="title" idx="4294967295"/>
          </p:nvPr>
        </p:nvSpPr>
        <p:spPr>
          <a:xfrm>
            <a:off x="3048000" y="91587"/>
            <a:ext cx="6564923" cy="838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ru-RU" sz="3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Переход к НС-представлению</a:t>
            </a:r>
            <a:endParaRPr sz="36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9" name="Google Shape;369;p4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38200" y="1892793"/>
            <a:ext cx="3603259" cy="14519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48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ru-RU"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Грамматика – контекстно-свободная грамматика, каждый узел – </a:t>
            </a:r>
            <a:r>
              <a:rPr lang="ru-RU" sz="28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лексикализован</a:t>
            </a:r>
            <a:endParaRPr sz="2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ru-RU"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◮ Слот </a:t>
            </a:r>
            <a:r>
              <a:rPr lang="ru-RU" sz="28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диагрммы</a:t>
            </a:r>
            <a:r>
              <a:rPr lang="ru-RU"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– поддерево, слова со всеми их зависимыми (левыми и правыми).</a:t>
            </a:r>
            <a:endParaRPr sz="2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ru-RU"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◮ Проблемы: цепочки могут различаться вершинами (разные </a:t>
            </a:r>
            <a:r>
              <a:rPr lang="ru-RU" sz="28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поддервья</a:t>
            </a:r>
            <a:r>
              <a:rPr lang="ru-RU"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в зависимости от выделяемой вершины)</a:t>
            </a:r>
            <a:endParaRPr dirty="0"/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ru-RU"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◮ Вычислительная сложность: O(n</a:t>
            </a:r>
            <a:r>
              <a:rPr lang="ru-RU" sz="2800" b="0" i="0" u="none" strike="noStrike" cap="none" baseline="30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r>
              <a:rPr lang="ru-RU"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2800"/>
              <a:buFont typeface="Arial"/>
              <a:buChar char="•"/>
            </a:pPr>
            <a:r>
              <a:rPr lang="ru-RU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Eisner’s</a:t>
            </a:r>
            <a:r>
              <a:rPr lang="ru-RU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ru-RU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Bilexical</a:t>
            </a:r>
            <a:r>
              <a:rPr lang="ru-RU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ru-RU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Algorithm</a:t>
            </a:r>
            <a:r>
              <a:rPr lang="ru-RU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(вычислительная сложность </a:t>
            </a: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O(n</a:t>
            </a:r>
            <a:r>
              <a:rPr lang="en-US" baseline="30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r>
              <a:rPr lang="ru-RU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lang="en-US" dirty="0"/>
          </a:p>
          <a:p>
            <a:pPr marL="228600" lvl="0" indent="-22860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2800"/>
              <a:buFont typeface="Arial"/>
              <a:buChar char="•"/>
            </a:pPr>
            <a:endParaRPr sz="2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4" name="Google Shape;374;p48"/>
          <p:cNvSpPr txBox="1">
            <a:spLocks noGrp="1"/>
          </p:cNvSpPr>
          <p:nvPr>
            <p:ph type="title" idx="4294967295"/>
          </p:nvPr>
        </p:nvSpPr>
        <p:spPr>
          <a:xfrm>
            <a:off x="2454031" y="271340"/>
            <a:ext cx="6267938" cy="619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ru-RU" sz="3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Переход к НС-грамматикам</a:t>
            </a:r>
            <a:endParaRPr sz="36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58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3600"/>
              <a:buFont typeface="Arial"/>
              <a:buChar char="•"/>
            </a:pPr>
            <a:r>
              <a:rPr lang="ru-RU" sz="3600" b="0" i="0" u="none" strike="noStrike" cap="none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rPr>
              <a:t>НС-представление &lt;-&gt; зависимости</a:t>
            </a:r>
            <a:endParaRPr/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</a:pPr>
            <a:r>
              <a:rPr lang="ru-RU"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Constraint satisfaction</a:t>
            </a:r>
            <a:endParaRPr/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8D8D8"/>
              </a:buClr>
              <a:buSzPts val="3600"/>
              <a:buFont typeface="Arial"/>
              <a:buChar char="•"/>
            </a:pPr>
            <a:r>
              <a:rPr lang="ru-RU" sz="3600" b="0" i="0" u="none" strike="noStrike" cap="none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rPr>
              <a:t>Deterministic parsing</a:t>
            </a:r>
            <a:endParaRPr sz="3600" b="0" i="0" u="none" strike="noStrike" cap="none">
              <a:solidFill>
                <a:srgbClr val="D8D8D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marR="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marR="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5" name="Google Shape;455;p58"/>
          <p:cNvSpPr txBox="1">
            <a:spLocks noGrp="1"/>
          </p:cNvSpPr>
          <p:nvPr>
            <p:ph type="title" idx="4294967295"/>
          </p:nvPr>
        </p:nvSpPr>
        <p:spPr>
          <a:xfrm>
            <a:off x="3407508" y="169741"/>
            <a:ext cx="5673969" cy="791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ru-RU" sz="4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Методы</a:t>
            </a:r>
            <a:endParaRPr sz="4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59"/>
          <p:cNvSpPr txBox="1">
            <a:spLocks noGrp="1"/>
          </p:cNvSpPr>
          <p:nvPr>
            <p:ph idx="1"/>
          </p:nvPr>
        </p:nvSpPr>
        <p:spPr>
          <a:xfrm>
            <a:off x="586154" y="1443893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-2286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90"/>
              <a:buFont typeface="Arial"/>
              <a:buChar char="•"/>
            </a:pPr>
            <a:r>
              <a:rPr lang="ru-RU" sz="259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Зависимостные</a:t>
            </a:r>
            <a:r>
              <a:rPr lang="ru-RU" sz="259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грамматики с ограничениями</a:t>
            </a:r>
            <a:endParaRPr sz="259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marR="0" lvl="0" indent="-22860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90"/>
              <a:buFont typeface="Arial"/>
              <a:buChar char="•"/>
            </a:pPr>
            <a:r>
              <a:rPr lang="ru-RU" sz="259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◮ грамматика содержит множество ограничений: логические формулы, задающие “правильное” (</a:t>
            </a:r>
            <a:r>
              <a:rPr lang="ru-RU" sz="259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well-formed</a:t>
            </a:r>
            <a:r>
              <a:rPr lang="ru-RU" sz="259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 дерево  </a:t>
            </a:r>
            <a:endParaRPr sz="259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marR="0" lvl="0" indent="-22860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90"/>
              <a:buFont typeface="Arial"/>
              <a:buChar char="•"/>
            </a:pPr>
            <a:r>
              <a:rPr lang="ru-RU" sz="259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◮ Ограничение: логическое выражение, содержащее переменные с заданным множеством значений.</a:t>
            </a:r>
            <a:endParaRPr sz="259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marR="0" lvl="0" indent="-22860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90"/>
              <a:buFont typeface="Arial"/>
              <a:buChar char="•"/>
            </a:pPr>
            <a:r>
              <a:rPr lang="ru-RU" sz="259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◮ Синтаксический анализ определяется как задача проверки удовлетворения ограничениям (a </a:t>
            </a:r>
            <a:r>
              <a:rPr lang="ru-RU" sz="259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constraint</a:t>
            </a:r>
            <a:r>
              <a:rPr lang="ru-RU" sz="259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ru-RU" sz="259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satisfaction</a:t>
            </a:r>
            <a:r>
              <a:rPr lang="ru-RU" sz="259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ru-RU" sz="259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problem</a:t>
            </a:r>
            <a:r>
              <a:rPr lang="ru-RU" sz="259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).</a:t>
            </a:r>
            <a:endParaRPr sz="259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marR="0" lvl="0" indent="-22860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90"/>
              <a:buFont typeface="Arial"/>
              <a:buChar char="•"/>
            </a:pPr>
            <a:r>
              <a:rPr lang="ru-RU" sz="259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◮ Синтаксический анализ заключается в исключении связей, а не в их установлении</a:t>
            </a:r>
            <a:endParaRPr sz="259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marR="0" lvl="0" indent="-22860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90"/>
              <a:buFont typeface="Arial"/>
              <a:buChar char="•"/>
            </a:pPr>
            <a:r>
              <a:rPr lang="ru-RU" sz="259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◮ В результате проверки удаляются те значения, которые противоречат ограничениям</a:t>
            </a:r>
            <a:endParaRPr sz="259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1" name="Google Shape;461;p59"/>
          <p:cNvSpPr txBox="1">
            <a:spLocks noGrp="1"/>
          </p:cNvSpPr>
          <p:nvPr>
            <p:ph type="title" idx="4294967295"/>
          </p:nvPr>
        </p:nvSpPr>
        <p:spPr>
          <a:xfrm>
            <a:off x="2313354" y="60326"/>
            <a:ext cx="9777046" cy="940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ru-RU" sz="3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Проверка связей на соответствие ограничениям (a </a:t>
            </a:r>
            <a:r>
              <a:rPr lang="ru-RU" sz="36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constraint</a:t>
            </a:r>
            <a:r>
              <a:rPr lang="ru-RU" sz="3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ru-RU" sz="36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satisfaction</a:t>
            </a:r>
            <a:r>
              <a:rPr lang="ru-RU" sz="3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ru-RU" sz="36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problem</a:t>
            </a:r>
            <a:r>
              <a:rPr lang="ru-RU" sz="3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sz="36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ru-RU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Отражение иерархической структуры в синтаксическом представлении:</a:t>
            </a: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marR="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685800" marR="0" lvl="1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❑"/>
            </a:pPr>
            <a:r>
              <a:rPr lang="ru-RU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синтаксические единицы</a:t>
            </a:r>
            <a:endParaRPr/>
          </a:p>
          <a:p>
            <a:pPr marL="685800" marR="0" lvl="1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❑"/>
            </a:pPr>
            <a:r>
              <a:rPr lang="ru-RU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синтаксические связи</a:t>
            </a:r>
            <a:endParaRPr/>
          </a:p>
          <a:p>
            <a:pPr marL="685800" marR="0" lvl="1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❑"/>
            </a:pPr>
            <a:r>
              <a:rPr lang="ru-RU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направленные синтаксические связи</a:t>
            </a:r>
            <a:endParaRPr/>
          </a:p>
          <a:p>
            <a:pPr marL="685800" marR="0" lvl="1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❑"/>
            </a:pPr>
            <a:r>
              <a:rPr lang="ru-RU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набор правил, устанавливающих связи между синтаксическими единицами; </a:t>
            </a:r>
            <a:endParaRPr/>
          </a:p>
          <a:p>
            <a:pPr marL="685800" marR="0" lvl="1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❑"/>
            </a:pPr>
            <a:r>
              <a:rPr lang="ru-RU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набор правил, устанавливающих направление связи;</a:t>
            </a:r>
            <a:endParaRPr/>
          </a:p>
          <a:p>
            <a:pPr marL="685800" marR="0" lvl="1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❑"/>
            </a:pPr>
            <a:r>
              <a:rPr lang="ru-RU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набор правил, устанавливающих тип связи (ярлыки)</a:t>
            </a:r>
            <a:endParaRPr/>
          </a:p>
          <a:p>
            <a:pPr marL="685800" marR="0" lvl="1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❑"/>
            </a:pPr>
            <a:r>
              <a:rPr lang="ru-RU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правила проверки грамматической правильности</a:t>
            </a: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15"/>
          <p:cNvSpPr txBox="1">
            <a:spLocks noGrp="1"/>
          </p:cNvSpPr>
          <p:nvPr>
            <p:ph type="title"/>
          </p:nvPr>
        </p:nvSpPr>
        <p:spPr>
          <a:xfrm>
            <a:off x="2774462" y="-80352"/>
            <a:ext cx="9417538" cy="1205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ru-RU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Теоретические предпосылки</a:t>
            </a:r>
            <a:endParaRPr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60"/>
          <p:cNvSpPr txBox="1">
            <a:spLocks noGrp="1"/>
          </p:cNvSpPr>
          <p:nvPr>
            <p:ph idx="1"/>
          </p:nvPr>
        </p:nvSpPr>
        <p:spPr>
          <a:xfrm>
            <a:off x="523631" y="1256324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ru-RU" sz="238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Based</a:t>
            </a:r>
            <a:r>
              <a:rPr lang="ru-RU" sz="238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ru-RU" sz="238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</a:t>
            </a:r>
            <a:r>
              <a:rPr lang="ru-RU" sz="238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[</a:t>
            </a:r>
            <a:r>
              <a:rPr lang="ru-RU" sz="238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Maruyama</a:t>
            </a:r>
            <a:r>
              <a:rPr lang="ru-RU" sz="238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1990]</a:t>
            </a:r>
            <a:endParaRPr dirty="0"/>
          </a:p>
          <a:p>
            <a:pPr marL="0" marR="0" lvl="0" indent="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ru-RU" sz="238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◮ </a:t>
            </a:r>
            <a:r>
              <a:rPr lang="ru-RU" sz="238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Example</a:t>
            </a:r>
            <a:r>
              <a:rPr lang="ru-RU" sz="238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1:</a:t>
            </a:r>
            <a:endParaRPr dirty="0"/>
          </a:p>
          <a:p>
            <a:pPr marL="0" marR="0" lvl="0" indent="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ru-RU" sz="238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◮ </a:t>
            </a:r>
            <a:r>
              <a:rPr lang="ru-RU" sz="238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word</a:t>
            </a:r>
            <a:r>
              <a:rPr lang="ru-RU" sz="238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lang="ru-RU" sz="238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pos</a:t>
            </a:r>
            <a:r>
              <a:rPr lang="ru-RU" sz="238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(x)) = DET ⇒</a:t>
            </a:r>
            <a:endParaRPr dirty="0"/>
          </a:p>
          <a:p>
            <a:pPr marL="457200" marR="0" lvl="1" indent="0" algn="l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ru-RU" sz="204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lang="ru-RU" sz="204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label</a:t>
            </a:r>
            <a:r>
              <a:rPr lang="ru-RU" sz="204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(X) = NMOD, </a:t>
            </a:r>
            <a:r>
              <a:rPr lang="ru-RU" sz="204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word</a:t>
            </a:r>
            <a:r>
              <a:rPr lang="ru-RU" sz="204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lang="ru-RU" sz="204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</a:t>
            </a:r>
            <a:r>
              <a:rPr lang="ru-RU" sz="204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(x)) = NN, </a:t>
            </a:r>
            <a:r>
              <a:rPr lang="ru-RU" sz="204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pos</a:t>
            </a:r>
            <a:r>
              <a:rPr lang="ru-RU" sz="204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(x) &lt; </a:t>
            </a:r>
            <a:r>
              <a:rPr lang="ru-RU" sz="204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</a:t>
            </a:r>
            <a:r>
              <a:rPr lang="ru-RU" sz="204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(x))</a:t>
            </a:r>
            <a:endParaRPr dirty="0"/>
          </a:p>
          <a:p>
            <a:pPr marL="0" marR="0" lvl="0" indent="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ru-RU" sz="238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◮ A </a:t>
            </a:r>
            <a:r>
              <a:rPr lang="ru-RU" sz="238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determiner</a:t>
            </a:r>
            <a:r>
              <a:rPr lang="ru-RU" sz="238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(DET) </a:t>
            </a:r>
            <a:r>
              <a:rPr lang="ru-RU" sz="238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modifies</a:t>
            </a:r>
            <a:r>
              <a:rPr lang="ru-RU" sz="238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 </a:t>
            </a:r>
            <a:r>
              <a:rPr lang="ru-RU" sz="238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noun</a:t>
            </a:r>
            <a:r>
              <a:rPr lang="ru-RU" sz="238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(NN) </a:t>
            </a:r>
            <a:r>
              <a:rPr lang="ru-RU" sz="238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</a:t>
            </a:r>
            <a:r>
              <a:rPr lang="ru-RU" sz="238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ru-RU" sz="238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</a:t>
            </a:r>
            <a:r>
              <a:rPr lang="ru-RU" sz="238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ru-RU" sz="238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right</a:t>
            </a:r>
            <a:r>
              <a:rPr lang="ru-RU" sz="238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ru-RU" sz="238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with</a:t>
            </a:r>
            <a:r>
              <a:rPr lang="ru-RU" sz="238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ru-RU" sz="238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</a:t>
            </a:r>
            <a:r>
              <a:rPr lang="ru-RU" sz="238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ru-RU" sz="238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label</a:t>
            </a:r>
            <a:r>
              <a:rPr lang="ru-RU" sz="238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NMOD.</a:t>
            </a:r>
            <a:endParaRPr dirty="0"/>
          </a:p>
          <a:p>
            <a:pPr marL="0" marR="0" lvl="0" indent="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ru-RU" sz="238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◮ </a:t>
            </a:r>
            <a:r>
              <a:rPr lang="ru-RU" sz="238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Example</a:t>
            </a:r>
            <a:r>
              <a:rPr lang="ru-RU" sz="238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2:</a:t>
            </a:r>
            <a:endParaRPr dirty="0"/>
          </a:p>
          <a:p>
            <a:pPr marL="0" marR="0" lvl="0" indent="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ru-RU" sz="238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◮ </a:t>
            </a:r>
            <a:r>
              <a:rPr lang="ru-RU" sz="238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word</a:t>
            </a:r>
            <a:r>
              <a:rPr lang="ru-RU" sz="238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lang="ru-RU" sz="238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pos</a:t>
            </a:r>
            <a:r>
              <a:rPr lang="ru-RU" sz="238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(x)) = NN ⇒</a:t>
            </a:r>
            <a:endParaRPr dirty="0"/>
          </a:p>
          <a:p>
            <a:pPr marL="457200" marR="0" lvl="1" indent="0" algn="l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ru-RU" sz="204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lang="ru-RU" sz="204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label</a:t>
            </a:r>
            <a:r>
              <a:rPr lang="ru-RU" sz="204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(x) = SBJ, </a:t>
            </a:r>
            <a:r>
              <a:rPr lang="ru-RU" sz="204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word</a:t>
            </a:r>
            <a:r>
              <a:rPr lang="ru-RU" sz="204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lang="ru-RU" sz="204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</a:t>
            </a:r>
            <a:r>
              <a:rPr lang="ru-RU" sz="204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(x)) = VB, </a:t>
            </a:r>
            <a:r>
              <a:rPr lang="ru-RU" sz="204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pos</a:t>
            </a:r>
            <a:r>
              <a:rPr lang="ru-RU" sz="204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(x) &lt; </a:t>
            </a:r>
            <a:r>
              <a:rPr lang="ru-RU" sz="204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</a:t>
            </a:r>
            <a:r>
              <a:rPr lang="ru-RU" sz="204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(x))</a:t>
            </a:r>
            <a:endParaRPr dirty="0"/>
          </a:p>
          <a:p>
            <a:pPr marL="0" marR="0" lvl="0" indent="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ru-RU" sz="238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◮ A </a:t>
            </a:r>
            <a:r>
              <a:rPr lang="ru-RU" sz="238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noun</a:t>
            </a:r>
            <a:r>
              <a:rPr lang="ru-RU" sz="238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ru-RU" sz="238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modifies</a:t>
            </a:r>
            <a:r>
              <a:rPr lang="ru-RU" sz="238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 </a:t>
            </a:r>
            <a:r>
              <a:rPr lang="ru-RU" sz="238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verb</a:t>
            </a:r>
            <a:r>
              <a:rPr lang="ru-RU" sz="238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(VB) </a:t>
            </a:r>
            <a:r>
              <a:rPr lang="ru-RU" sz="238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</a:t>
            </a:r>
            <a:r>
              <a:rPr lang="ru-RU" sz="238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ru-RU" sz="238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</a:t>
            </a:r>
            <a:r>
              <a:rPr lang="ru-RU" sz="238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ru-RU" sz="238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right</a:t>
            </a:r>
            <a:r>
              <a:rPr lang="ru-RU" sz="238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ru-RU" sz="238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with</a:t>
            </a:r>
            <a:r>
              <a:rPr lang="ru-RU" sz="238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ru-RU" sz="238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</a:t>
            </a:r>
            <a:r>
              <a:rPr lang="ru-RU" sz="238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ru-RU" sz="238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label</a:t>
            </a:r>
            <a:r>
              <a:rPr lang="ru-RU" sz="238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SBJ.</a:t>
            </a:r>
            <a:endParaRPr dirty="0"/>
          </a:p>
          <a:p>
            <a:pPr marL="0" marR="0" lvl="0" indent="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ru-RU" sz="238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◮ </a:t>
            </a:r>
            <a:r>
              <a:rPr lang="ru-RU" sz="238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Example</a:t>
            </a:r>
            <a:r>
              <a:rPr lang="ru-RU" sz="238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3:</a:t>
            </a:r>
            <a:endParaRPr dirty="0"/>
          </a:p>
          <a:p>
            <a:pPr marL="0" marR="0" lvl="0" indent="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ru-RU" sz="238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◮ </a:t>
            </a:r>
            <a:r>
              <a:rPr lang="ru-RU" sz="238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word</a:t>
            </a:r>
            <a:r>
              <a:rPr lang="ru-RU" sz="238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lang="ru-RU" sz="238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pos</a:t>
            </a:r>
            <a:r>
              <a:rPr lang="ru-RU" sz="238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(x)) = VB ⇒</a:t>
            </a:r>
            <a:endParaRPr dirty="0"/>
          </a:p>
          <a:p>
            <a:pPr marL="457200" marR="0" lvl="1" indent="0" algn="l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ru-RU" sz="204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lang="ru-RU" sz="204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label</a:t>
            </a:r>
            <a:r>
              <a:rPr lang="ru-RU" sz="204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(x) = ROOT, </a:t>
            </a:r>
            <a:r>
              <a:rPr lang="ru-RU" sz="204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</a:t>
            </a:r>
            <a:r>
              <a:rPr lang="ru-RU" sz="204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(x) = </a:t>
            </a:r>
            <a:r>
              <a:rPr lang="ru-RU" sz="204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nil</a:t>
            </a:r>
            <a:r>
              <a:rPr lang="ru-RU" sz="204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dirty="0"/>
          </a:p>
          <a:p>
            <a:pPr marL="0" marR="0" lvl="0" indent="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ru-RU" sz="238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◮ A </a:t>
            </a:r>
            <a:r>
              <a:rPr lang="ru-RU" sz="238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verb</a:t>
            </a:r>
            <a:r>
              <a:rPr lang="ru-RU" sz="238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ru-RU" sz="238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modifies</a:t>
            </a:r>
            <a:r>
              <a:rPr lang="ru-RU" sz="238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ru-RU" sz="238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nothing</a:t>
            </a:r>
            <a:r>
              <a:rPr lang="ru-RU" sz="238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ru-RU" sz="238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its</a:t>
            </a:r>
            <a:r>
              <a:rPr lang="ru-RU" sz="238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ru-RU" sz="238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label</a:t>
            </a:r>
            <a:r>
              <a:rPr lang="ru-RU" sz="238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ru-RU" sz="238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</a:t>
            </a:r>
            <a:r>
              <a:rPr lang="ru-RU" sz="238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ROOT.</a:t>
            </a:r>
            <a:endParaRPr sz="238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7" name="Google Shape;467;p60"/>
          <p:cNvSpPr txBox="1">
            <a:spLocks noGrp="1"/>
          </p:cNvSpPr>
          <p:nvPr>
            <p:ph type="title" idx="4294967295"/>
          </p:nvPr>
        </p:nvSpPr>
        <p:spPr>
          <a:xfrm>
            <a:off x="2352431" y="0"/>
            <a:ext cx="9730154" cy="10707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ru-RU" sz="3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Проверка связей на соответствие ограничениям (a </a:t>
            </a:r>
            <a:r>
              <a:rPr lang="ru-RU" sz="36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constraint</a:t>
            </a:r>
            <a:r>
              <a:rPr lang="ru-RU" sz="3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ru-RU" sz="36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satisfaction</a:t>
            </a:r>
            <a:r>
              <a:rPr lang="ru-RU" sz="3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ru-RU" sz="36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problem</a:t>
            </a:r>
            <a:r>
              <a:rPr lang="ru-RU" sz="3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sz="36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62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ru-RU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Constraint Grammar: [Karlsson 1990, Karlsson et al. 1995]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ru-RU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◮ Constraint Dependency Grammar: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ru-RU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[Maruyama 1990, Harper and Helzerman 1995]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ru-RU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◮ Functional Dependency Grammar: [J¨arvinen and Tapanainen 1998]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ru-RU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◮ Topological Dependency Grammar: [Duchier 1999, Duchier 2003]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ru-RU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◮ Extensible Dependency Grammar: [Debusmann et al. 2004]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ru-RU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◮ Constraint Dependency Grammar with defeasible constraints: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ru-RU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[Foth et al. 2000, Foth et al. 2004, Menzel and Schr¨oder 1998,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ru-RU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Schr¨oder 2002]</a:t>
            </a:r>
            <a:endParaRPr/>
          </a:p>
        </p:txBody>
      </p:sp>
      <p:sp>
        <p:nvSpPr>
          <p:cNvPr id="479" name="Google Shape;479;p62"/>
          <p:cNvSpPr txBox="1">
            <a:spLocks noGrp="1"/>
          </p:cNvSpPr>
          <p:nvPr>
            <p:ph type="title" idx="4294967295"/>
          </p:nvPr>
        </p:nvSpPr>
        <p:spPr>
          <a:xfrm>
            <a:off x="2103120" y="0"/>
            <a:ext cx="9773920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ru-RU" sz="3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Проверка связей на соответствие ограничениям (a </a:t>
            </a:r>
            <a:r>
              <a:rPr lang="ru-RU" sz="36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constraint</a:t>
            </a:r>
            <a:r>
              <a:rPr lang="ru-RU" sz="3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ru-RU" sz="36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satisfaction</a:t>
            </a:r>
            <a:r>
              <a:rPr lang="ru-RU" sz="3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ru-RU" sz="36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problem</a:t>
            </a:r>
            <a:r>
              <a:rPr lang="ru-RU" sz="3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sz="36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85" name="Google Shape;485;p63"/>
          <p:cNvSpPr txBox="1">
            <a:spLocks noGrp="1"/>
          </p:cNvSpPr>
          <p:nvPr>
            <p:ph type="title" idx="4294967295"/>
          </p:nvPr>
        </p:nvSpPr>
        <p:spPr>
          <a:xfrm>
            <a:off x="2286000" y="-101307"/>
            <a:ext cx="9790806" cy="12595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ru-RU" sz="3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Проверка связей на соответствие ограничениям (a </a:t>
            </a:r>
            <a:r>
              <a:rPr lang="ru-RU" sz="36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constraint</a:t>
            </a:r>
            <a:r>
              <a:rPr lang="ru-RU" sz="3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ru-RU" sz="36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satisfaction</a:t>
            </a:r>
            <a:r>
              <a:rPr lang="ru-RU" sz="3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ru-RU" sz="36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problem</a:t>
            </a:r>
            <a:r>
              <a:rPr lang="ru-RU" sz="3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sz="36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86" name="Google Shape;486;p6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4654" y="1468870"/>
            <a:ext cx="9790806" cy="47886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64"/>
          <p:cNvSpPr txBox="1">
            <a:spLocks noGrp="1"/>
          </p:cNvSpPr>
          <p:nvPr>
            <p:ph type="title" idx="4294967295"/>
          </p:nvPr>
        </p:nvSpPr>
        <p:spPr>
          <a:xfrm>
            <a:off x="2204720" y="-10160"/>
            <a:ext cx="9824720" cy="1131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ru-RU" sz="3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Проверка связей на соответствие ограничениям (a </a:t>
            </a:r>
            <a:r>
              <a:rPr lang="ru-RU" sz="36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constraint</a:t>
            </a:r>
            <a:r>
              <a:rPr lang="ru-RU" sz="3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ru-RU" sz="36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satisfaction</a:t>
            </a:r>
            <a:r>
              <a:rPr lang="ru-RU" sz="3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ru-RU" sz="36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problem</a:t>
            </a:r>
            <a:r>
              <a:rPr lang="ru-RU" sz="3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sz="36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92" name="Google Shape;492;p6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7766" y="1937805"/>
            <a:ext cx="9824720" cy="37517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65"/>
          <p:cNvSpPr txBox="1">
            <a:spLocks noGrp="1"/>
          </p:cNvSpPr>
          <p:nvPr>
            <p:ph type="title" idx="4294967295"/>
          </p:nvPr>
        </p:nvSpPr>
        <p:spPr>
          <a:xfrm>
            <a:off x="2255520" y="18628"/>
            <a:ext cx="9855200" cy="1056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ru-RU" sz="3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Проверка связей на соответствие ограничениям (a </a:t>
            </a:r>
            <a:r>
              <a:rPr lang="ru-RU" sz="36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constraint</a:t>
            </a:r>
            <a:r>
              <a:rPr lang="ru-RU" sz="3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ru-RU" sz="36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satisfaction</a:t>
            </a:r>
            <a:r>
              <a:rPr lang="ru-RU" sz="3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ru-RU" sz="36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problem</a:t>
            </a:r>
            <a:r>
              <a:rPr lang="ru-RU" sz="3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sz="36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98" name="Google Shape;498;p6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01882" y="1325563"/>
            <a:ext cx="9021002" cy="49854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66"/>
          <p:cNvSpPr txBox="1">
            <a:spLocks noGrp="1"/>
          </p:cNvSpPr>
          <p:nvPr>
            <p:ph type="title" idx="4294967295"/>
          </p:nvPr>
        </p:nvSpPr>
        <p:spPr>
          <a:xfrm>
            <a:off x="2468880" y="-244007"/>
            <a:ext cx="972312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ru-RU" sz="3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Проверка связей на соответствие ограничениям (a </a:t>
            </a:r>
            <a:r>
              <a:rPr lang="ru-RU" sz="36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constraint</a:t>
            </a:r>
            <a:r>
              <a:rPr lang="ru-RU" sz="3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ru-RU" sz="36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satisfaction</a:t>
            </a:r>
            <a:r>
              <a:rPr lang="ru-RU" sz="3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ru-RU" sz="36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problem</a:t>
            </a:r>
            <a:r>
              <a:rPr lang="ru-RU" sz="3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sz="36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04" name="Google Shape;504;p6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9076" y="1243860"/>
            <a:ext cx="7591644" cy="173709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5" name="Google Shape;505;p6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38200" y="2768162"/>
            <a:ext cx="7391400" cy="11840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06" name="Google Shape;506;p6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09602" y="3746287"/>
            <a:ext cx="7736558" cy="94138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Google Shape;507;p6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63980" y="4365484"/>
            <a:ext cx="7882180" cy="1147273"/>
          </a:xfrm>
          <a:prstGeom prst="rect">
            <a:avLst/>
          </a:prstGeom>
          <a:noFill/>
          <a:ln>
            <a:noFill/>
          </a:ln>
        </p:spPr>
      </p:pic>
      <p:pic>
        <p:nvPicPr>
          <p:cNvPr id="508" name="Google Shape;508;p6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38200" y="5360405"/>
            <a:ext cx="7136756" cy="1012559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Google Shape;509;p66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030707" y="6049187"/>
            <a:ext cx="7832558" cy="780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67"/>
          <p:cNvSpPr txBox="1">
            <a:spLocks noGrp="1"/>
          </p:cNvSpPr>
          <p:nvPr>
            <p:ph type="title" idx="4294967295"/>
          </p:nvPr>
        </p:nvSpPr>
        <p:spPr>
          <a:xfrm>
            <a:off x="2397760" y="0"/>
            <a:ext cx="9794240" cy="1005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ru-RU" sz="3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Проверка связей на соответствие ограничениям (a </a:t>
            </a:r>
            <a:r>
              <a:rPr lang="ru-RU" sz="36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constraint</a:t>
            </a:r>
            <a:r>
              <a:rPr lang="ru-RU" sz="3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ru-RU" sz="36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satisfaction</a:t>
            </a:r>
            <a:r>
              <a:rPr lang="ru-RU" sz="3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ru-RU" sz="36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problem</a:t>
            </a:r>
            <a:r>
              <a:rPr lang="ru-RU" sz="3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sz="36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15" name="Google Shape;515;p6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64966" y="1325563"/>
            <a:ext cx="6929274" cy="50549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20" name="Google Shape;520;p68"/>
          <p:cNvSpPr txBox="1">
            <a:spLocks noGrp="1"/>
          </p:cNvSpPr>
          <p:nvPr>
            <p:ph type="title" idx="4294967295"/>
          </p:nvPr>
        </p:nvSpPr>
        <p:spPr>
          <a:xfrm>
            <a:off x="0" y="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ru-RU" sz="395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Проверка связей на соответствие ограничениям (a constraint satisfaction problem)</a:t>
            </a:r>
            <a:endParaRPr sz="3959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21" name="Google Shape;521;p6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57138" y="1446607"/>
            <a:ext cx="7532293" cy="54113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69"/>
          <p:cNvSpPr txBox="1">
            <a:spLocks noGrp="1"/>
          </p:cNvSpPr>
          <p:nvPr>
            <p:ph type="title" idx="4294967295"/>
          </p:nvPr>
        </p:nvSpPr>
        <p:spPr>
          <a:xfrm>
            <a:off x="1910080" y="0"/>
            <a:ext cx="9997440" cy="1087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ru-RU" sz="3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Проверка связей на соответствие ограничениям (a </a:t>
            </a:r>
            <a:r>
              <a:rPr lang="ru-RU" sz="36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constraint</a:t>
            </a:r>
            <a:r>
              <a:rPr lang="ru-RU" sz="3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ru-RU" sz="36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satisfaction</a:t>
            </a:r>
            <a:r>
              <a:rPr lang="ru-RU" sz="3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ru-RU" sz="36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problem</a:t>
            </a:r>
            <a:r>
              <a:rPr lang="ru-RU" sz="3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sz="36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27" name="Google Shape;527;p6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29305" y="1168400"/>
            <a:ext cx="6956203" cy="51984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70"/>
          <p:cNvSpPr txBox="1">
            <a:spLocks noGrp="1"/>
          </p:cNvSpPr>
          <p:nvPr>
            <p:ph type="title" idx="4294967295"/>
          </p:nvPr>
        </p:nvSpPr>
        <p:spPr>
          <a:xfrm>
            <a:off x="2286000" y="0"/>
            <a:ext cx="9906000" cy="1086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ru-RU" sz="3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Проверка связей на соответствие ограничениям (a </a:t>
            </a:r>
            <a:r>
              <a:rPr lang="ru-RU" sz="36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constraint</a:t>
            </a:r>
            <a:r>
              <a:rPr lang="ru-RU" sz="3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ru-RU" sz="36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satisfaction</a:t>
            </a:r>
            <a:r>
              <a:rPr lang="ru-RU" sz="3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ru-RU" sz="36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problem</a:t>
            </a:r>
            <a:r>
              <a:rPr lang="ru-RU" sz="3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sz="36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33" name="Google Shape;533;p7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64519" y="1183323"/>
            <a:ext cx="7462961" cy="53144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6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ru-RU"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Базовые системы формального представления синтаксической структуры: </a:t>
            </a:r>
            <a:endParaRPr dirty="0"/>
          </a:p>
          <a:p>
            <a:pPr marL="6858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ru-RU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деревья непосредственных составляющих</a:t>
            </a:r>
            <a:endParaRPr dirty="0"/>
          </a:p>
          <a:p>
            <a:pPr marL="6858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ru-RU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деревья зависимостей</a:t>
            </a:r>
            <a:endParaRPr dirty="0"/>
          </a:p>
          <a:p>
            <a:pPr marL="6858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ru-RU" sz="2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Head</a:t>
            </a:r>
            <a:r>
              <a:rPr lang="ru-RU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ru-RU" sz="2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Driven</a:t>
            </a:r>
            <a:r>
              <a:rPr lang="ru-RU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ru-RU" sz="2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Phrase</a:t>
            </a:r>
            <a:r>
              <a:rPr lang="ru-RU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ru-RU" sz="2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Structure</a:t>
            </a:r>
            <a:r>
              <a:rPr lang="ru-RU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ru-RU" sz="2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Grammar</a:t>
            </a:r>
            <a:r>
              <a:rPr lang="ru-RU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(HDPSG)</a:t>
            </a:r>
            <a:endParaRPr sz="2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6858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ru-RU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категориальные грамматики</a:t>
            </a:r>
            <a:endParaRPr dirty="0"/>
          </a:p>
          <a:p>
            <a:pPr marL="6858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ru-RU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LFG (</a:t>
            </a:r>
            <a:r>
              <a:rPr lang="ru-RU" sz="2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Lexical</a:t>
            </a:r>
            <a:r>
              <a:rPr lang="ru-RU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ru-RU" sz="2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functional</a:t>
            </a:r>
            <a:r>
              <a:rPr lang="ru-RU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r>
              <a:rPr lang="ru-RU" sz="2400" b="1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grammar</a:t>
            </a:r>
            <a:r>
              <a:rPr lang="ru-RU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sz="2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6858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ru-RU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и др.</a:t>
            </a:r>
            <a:endParaRPr sz="2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685800" marR="0" lvl="1" indent="-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16"/>
          <p:cNvSpPr txBox="1">
            <a:spLocks noGrp="1"/>
          </p:cNvSpPr>
          <p:nvPr>
            <p:ph type="title" idx="4294967295"/>
          </p:nvPr>
        </p:nvSpPr>
        <p:spPr>
          <a:xfrm>
            <a:off x="2993292" y="-64721"/>
            <a:ext cx="9198708" cy="1158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ru-RU" sz="3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Формальные модели</a:t>
            </a:r>
            <a:endParaRPr sz="36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71"/>
          <p:cNvSpPr txBox="1">
            <a:spLocks noGrp="1"/>
          </p:cNvSpPr>
          <p:nvPr>
            <p:ph type="title" idx="4294967295"/>
          </p:nvPr>
        </p:nvSpPr>
        <p:spPr>
          <a:xfrm>
            <a:off x="2113281" y="18011"/>
            <a:ext cx="9966960" cy="731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ru-RU" sz="3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Проверка связей на соответствие ограничениям</a:t>
            </a:r>
            <a:endParaRPr sz="36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39" name="Google Shape;539;p7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2738" y="985909"/>
            <a:ext cx="8728757" cy="2443092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p7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9548" y="3259568"/>
            <a:ext cx="6354171" cy="1493263"/>
          </a:xfrm>
          <a:prstGeom prst="rect">
            <a:avLst/>
          </a:prstGeom>
          <a:noFill/>
          <a:ln>
            <a:noFill/>
          </a:ln>
        </p:spPr>
      </p:pic>
      <p:pic>
        <p:nvPicPr>
          <p:cNvPr id="541" name="Google Shape;541;p7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89548" y="4561600"/>
            <a:ext cx="8536251" cy="1160838"/>
          </a:xfrm>
          <a:prstGeom prst="rect">
            <a:avLst/>
          </a:prstGeom>
          <a:noFill/>
          <a:ln>
            <a:noFill/>
          </a:ln>
        </p:spPr>
      </p:pic>
      <p:sp>
        <p:nvSpPr>
          <p:cNvPr id="542" name="Google Shape;542;p71"/>
          <p:cNvSpPr/>
          <p:nvPr/>
        </p:nvSpPr>
        <p:spPr>
          <a:xfrm>
            <a:off x="589548" y="5702660"/>
            <a:ext cx="10808368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Each</a:t>
            </a:r>
            <a:r>
              <a:rPr lang="ru-RU" sz="18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ru-RU" sz="18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value</a:t>
            </a:r>
            <a:r>
              <a:rPr lang="ru-RU" sz="18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ru-RU" sz="18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</a:t>
            </a:r>
            <a:r>
              <a:rPr lang="ru-RU" sz="18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ru-RU" sz="18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</a:t>
            </a:r>
            <a:r>
              <a:rPr lang="ru-RU" sz="18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ru-RU" sz="18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domains</a:t>
            </a:r>
            <a:r>
              <a:rPr lang="ru-RU" sz="18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ru-RU" sz="18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of</a:t>
            </a:r>
            <a:r>
              <a:rPr lang="ru-RU" sz="18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ru-RU" sz="18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nodes</a:t>
            </a:r>
            <a:r>
              <a:rPr lang="ru-RU" sz="18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ru-RU" sz="18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is</a:t>
            </a:r>
            <a:r>
              <a:rPr lang="ru-RU" sz="18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ru-RU" sz="18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tested</a:t>
            </a:r>
            <a:r>
              <a:rPr lang="ru-RU" sz="18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ru-RU" sz="18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against</a:t>
            </a:r>
            <a:r>
              <a:rPr lang="ru-RU" sz="18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ru-RU" sz="18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</a:t>
            </a:r>
            <a:r>
              <a:rPr lang="ru-RU" sz="18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ru-RU" sz="18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new</a:t>
            </a:r>
            <a:r>
              <a:rPr lang="ru-RU" sz="18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ru-RU" sz="18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constraints</a:t>
            </a:r>
            <a:r>
              <a:rPr lang="ru-RU" sz="18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Dependency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47" name="Google Shape;547;p72"/>
          <p:cNvSpPr txBox="1">
            <a:spLocks noGrp="1"/>
          </p:cNvSpPr>
          <p:nvPr>
            <p:ph type="title" idx="4294967295"/>
          </p:nvPr>
        </p:nvSpPr>
        <p:spPr>
          <a:xfrm>
            <a:off x="2123440" y="-81279"/>
            <a:ext cx="9865360" cy="1188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ru-RU" sz="3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Проверка связей на соответствие ограничениям (a </a:t>
            </a:r>
            <a:r>
              <a:rPr lang="ru-RU" sz="36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constraint</a:t>
            </a:r>
            <a:r>
              <a:rPr lang="ru-RU" sz="3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ru-RU" sz="36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satisfaction</a:t>
            </a:r>
            <a:r>
              <a:rPr lang="ru-RU" sz="3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ru-RU" sz="36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problem</a:t>
            </a:r>
            <a:r>
              <a:rPr lang="ru-RU" sz="3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sz="36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48" name="Google Shape;548;p7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7278" y="1694063"/>
            <a:ext cx="10999966" cy="44179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73"/>
          <p:cNvSpPr txBox="1">
            <a:spLocks noGrp="1"/>
          </p:cNvSpPr>
          <p:nvPr>
            <p:ph type="title" idx="4294967295"/>
          </p:nvPr>
        </p:nvSpPr>
        <p:spPr>
          <a:xfrm>
            <a:off x="2346960" y="34579"/>
            <a:ext cx="9845040" cy="11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ru-RU" sz="3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Проверка связей на соответствие ограничениям (a </a:t>
            </a:r>
            <a:r>
              <a:rPr lang="ru-RU" sz="36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constraint</a:t>
            </a:r>
            <a:r>
              <a:rPr lang="ru-RU" sz="3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ru-RU" sz="36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satisfaction</a:t>
            </a:r>
            <a:r>
              <a:rPr lang="ru-RU" sz="3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ru-RU" sz="36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problem</a:t>
            </a:r>
            <a:r>
              <a:rPr lang="ru-RU" sz="3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sz="36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54" name="Google Shape;554;p7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10018" y="1152179"/>
            <a:ext cx="8387318" cy="52181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65" name="Google Shape;565;p75"/>
          <p:cNvSpPr txBox="1">
            <a:spLocks noGrp="1"/>
          </p:cNvSpPr>
          <p:nvPr>
            <p:ph type="title" idx="4294967295"/>
          </p:nvPr>
        </p:nvSpPr>
        <p:spPr>
          <a:xfrm>
            <a:off x="2367280" y="0"/>
            <a:ext cx="9824720" cy="11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ru-RU" sz="3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Проверка связей на соответствие ограничениям (a </a:t>
            </a:r>
            <a:r>
              <a:rPr lang="ru-RU" sz="36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constraint</a:t>
            </a:r>
            <a:r>
              <a:rPr lang="ru-RU" sz="3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ru-RU" sz="36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satisfaction</a:t>
            </a:r>
            <a:r>
              <a:rPr lang="ru-RU" sz="3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ru-RU" sz="36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problem</a:t>
            </a:r>
            <a:r>
              <a:rPr lang="ru-RU" sz="3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sz="36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66" name="Google Shape;566;p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56702" y="1298421"/>
            <a:ext cx="7405225" cy="55338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71" name="Google Shape;571;p76"/>
          <p:cNvSpPr txBox="1">
            <a:spLocks noGrp="1"/>
          </p:cNvSpPr>
          <p:nvPr>
            <p:ph type="title" idx="4294967295"/>
          </p:nvPr>
        </p:nvSpPr>
        <p:spPr>
          <a:xfrm>
            <a:off x="2489200" y="-101600"/>
            <a:ext cx="9794240" cy="1139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ru-RU" sz="3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Проверка связей на соответствие ограничениям (a </a:t>
            </a:r>
            <a:r>
              <a:rPr lang="ru-RU" sz="36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constraint</a:t>
            </a:r>
            <a:r>
              <a:rPr lang="ru-RU" sz="3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ru-RU" sz="36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satisfaction</a:t>
            </a:r>
            <a:r>
              <a:rPr lang="ru-RU" sz="3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ru-RU" sz="36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problem</a:t>
            </a:r>
            <a:r>
              <a:rPr lang="ru-RU" sz="3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sz="36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72" name="Google Shape;572;p7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41509" y="1037577"/>
            <a:ext cx="7508313" cy="526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7" name="Google Shape;577;p7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78366" y="150911"/>
            <a:ext cx="9242926" cy="61637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82" name="Google Shape;582;p78"/>
          <p:cNvSpPr txBox="1">
            <a:spLocks noGrp="1"/>
          </p:cNvSpPr>
          <p:nvPr>
            <p:ph type="title" idx="4294967295"/>
          </p:nvPr>
        </p:nvSpPr>
        <p:spPr>
          <a:xfrm>
            <a:off x="2418080" y="0"/>
            <a:ext cx="9773920" cy="1026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ru-RU" sz="3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Проверка связей на соответствие ограничениям (a </a:t>
            </a:r>
            <a:r>
              <a:rPr lang="ru-RU" sz="36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constraint</a:t>
            </a:r>
            <a:r>
              <a:rPr lang="ru-RU" sz="3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ru-RU" sz="36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satisfaction</a:t>
            </a:r>
            <a:r>
              <a:rPr lang="ru-RU" sz="3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ru-RU" sz="36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problem</a:t>
            </a:r>
            <a:r>
              <a:rPr lang="ru-RU" sz="3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sz="36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83" name="Google Shape;583;p7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18110" y="1406199"/>
            <a:ext cx="7155779" cy="49139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79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3600"/>
              <a:buFont typeface="Arial"/>
              <a:buChar char="•"/>
            </a:pPr>
            <a:r>
              <a:rPr lang="ru-RU" sz="3600" b="0" i="0" u="none" strike="noStrike" cap="none" dirty="0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rPr>
              <a:t>НС-представление &lt;-&gt; зависимости</a:t>
            </a:r>
            <a:endParaRPr dirty="0"/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8D8D8"/>
              </a:buClr>
              <a:buSzPts val="3600"/>
              <a:buFont typeface="Arial"/>
              <a:buChar char="•"/>
            </a:pPr>
            <a:r>
              <a:rPr lang="ru-RU" sz="3600" b="0" i="0" u="none" strike="noStrike" cap="none" dirty="0" err="1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rPr>
              <a:t>Constraint</a:t>
            </a:r>
            <a:r>
              <a:rPr lang="ru-RU" sz="3600" b="0" i="0" u="none" strike="noStrike" cap="none" dirty="0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ru-RU" sz="3600" b="0" i="0" u="none" strike="noStrike" cap="none" dirty="0" err="1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rPr>
              <a:t>satisfaction</a:t>
            </a:r>
            <a:endParaRPr dirty="0"/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</a:pPr>
            <a:r>
              <a:rPr lang="ru-RU" sz="36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Deterministic</a:t>
            </a:r>
            <a:r>
              <a:rPr lang="ru-RU" sz="3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ru-RU" sz="36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parsing</a:t>
            </a:r>
            <a:endParaRPr sz="36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marR="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marR="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8" name="Google Shape;588;p79"/>
          <p:cNvSpPr txBox="1">
            <a:spLocks noGrp="1"/>
          </p:cNvSpPr>
          <p:nvPr>
            <p:ph type="title" idx="4294967295"/>
          </p:nvPr>
        </p:nvSpPr>
        <p:spPr>
          <a:xfrm>
            <a:off x="2346960" y="-71755"/>
            <a:ext cx="9733280" cy="11690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ru-RU" sz="4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Методы</a:t>
            </a:r>
            <a:endParaRPr sz="4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4" name="Google Shape;594;p8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16388" y="83624"/>
            <a:ext cx="10175612" cy="61546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9" name="Google Shape;599;p8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65501" y="-10160"/>
            <a:ext cx="9288689" cy="63265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7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ru-RU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КС-грамматики (CFG context-free grammar)</a:t>
            </a:r>
            <a:endParaRPr sz="2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ru-RU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вероятностные контекстно-свободные грамматики (PCFG – probabilistic context-free grammar)</a:t>
            </a:r>
            <a:endParaRPr/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ru-RU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унификационные грамматики</a:t>
            </a:r>
            <a:endParaRPr/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ru-RU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«зависимостный» анализ (dependency parsing)</a:t>
            </a:r>
            <a:endParaRPr sz="2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marR="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marR="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marR="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17"/>
          <p:cNvSpPr txBox="1">
            <a:spLocks noGrp="1"/>
          </p:cNvSpPr>
          <p:nvPr>
            <p:ph type="title" idx="4294967295"/>
          </p:nvPr>
        </p:nvSpPr>
        <p:spPr>
          <a:xfrm>
            <a:off x="2321168" y="-80352"/>
            <a:ext cx="9870831" cy="1182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ru-RU" sz="3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Основные подходы</a:t>
            </a:r>
            <a:endParaRPr sz="36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82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ru-RU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Структура данных:</a:t>
            </a:r>
            <a:endParaRPr/>
          </a:p>
          <a:p>
            <a:pPr marL="6858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ru-RU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Стек (Stack): […, </a:t>
            </a:r>
            <a:r>
              <a:rPr lang="ru-RU" sz="2400" b="0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lang="ru-RU" sz="2400" b="0" i="1" u="none" strike="noStrike" cap="none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lang="ru-RU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]</a:t>
            </a:r>
            <a:r>
              <a:rPr lang="ru-RU" sz="2400" b="0" i="0" u="none" strike="noStrike" cap="none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 </a:t>
            </a:r>
            <a:r>
              <a:rPr lang="ru-RU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частично обработанных токенов</a:t>
            </a: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6858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ru-RU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Очередь (Queue): [</a:t>
            </a:r>
            <a:r>
              <a:rPr lang="ru-RU" sz="2400" b="0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lang="ru-RU" sz="2400" b="0" i="1" u="none" strike="noStrike" cap="none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</a:t>
            </a:r>
            <a:r>
              <a:rPr lang="ru-RU" sz="2400" b="0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r>
              <a:rPr lang="ru-RU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]</a:t>
            </a:r>
            <a:r>
              <a:rPr lang="ru-RU" sz="2400" b="0" i="0" u="none" strike="noStrike" cap="none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</a:t>
            </a:r>
            <a:r>
              <a:rPr lang="ru-RU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оставшихся токенов из анализируемого предложения (input tokens)</a:t>
            </a: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ru-RU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Шаги анализа </a:t>
            </a:r>
            <a:r>
              <a:rPr lang="ru-RU"/>
              <a:t>строятся</a:t>
            </a:r>
            <a:r>
              <a:rPr lang="ru-RU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из атомарных действий:</a:t>
            </a:r>
            <a:endParaRPr/>
          </a:p>
          <a:p>
            <a:pPr marL="6858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ru-RU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Добавление стрелки (</a:t>
            </a:r>
            <a:r>
              <a:rPr lang="ru-RU" sz="2400" b="0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lang="ru-RU" sz="2400" b="0" i="1" u="none" strike="noStrike" cap="none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 </a:t>
            </a:r>
            <a:r>
              <a:rPr lang="ru-RU" sz="2400" b="0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-&gt; w</a:t>
            </a:r>
            <a:r>
              <a:rPr lang="ru-RU" sz="2400" b="0" i="1" u="none" strike="noStrike" cap="none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 </a:t>
            </a:r>
            <a:r>
              <a:rPr lang="ru-RU" sz="2400" b="0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w</a:t>
            </a:r>
            <a:r>
              <a:rPr lang="ru-RU" sz="2400" b="0" i="1" u="none" strike="noStrike" cap="none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  </a:t>
            </a:r>
            <a:r>
              <a:rPr lang="ru-RU" sz="2400" b="0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&lt;- w</a:t>
            </a:r>
            <a:r>
              <a:rPr lang="ru-RU" sz="2400" b="0" i="1" u="none" strike="noStrike" cap="none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 </a:t>
            </a:r>
            <a:r>
              <a:rPr lang="ru-RU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/>
          </a:p>
          <a:p>
            <a:pPr marL="6858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ru-RU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Операции над стеком и очередью</a:t>
            </a:r>
            <a:endParaRPr/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ru-RU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Анализ слева </a:t>
            </a:r>
            <a:r>
              <a:rPr lang="ru-RU"/>
              <a:t>направо</a:t>
            </a:r>
            <a:r>
              <a:rPr lang="ru-RU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(O(n))</a:t>
            </a:r>
            <a:endParaRPr/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ru-RU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Ограничение на проективность</a:t>
            </a:r>
            <a:endParaRPr sz="2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marR="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4" name="Google Shape;604;p82"/>
          <p:cNvSpPr txBox="1">
            <a:spLocks noGrp="1"/>
          </p:cNvSpPr>
          <p:nvPr>
            <p:ph type="title" idx="4294967295"/>
          </p:nvPr>
        </p:nvSpPr>
        <p:spPr>
          <a:xfrm>
            <a:off x="2153920" y="151765"/>
            <a:ext cx="10038080" cy="772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ru-RU" sz="3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Анализ методом “сдвиг-свертка” </a:t>
            </a:r>
            <a:br>
              <a:rPr lang="ru-RU" sz="3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ru-RU" sz="3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lang="ru-RU" sz="36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Shift-Reduce</a:t>
            </a:r>
            <a:r>
              <a:rPr lang="ru-RU" sz="3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ru-RU" sz="36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Algorithm</a:t>
            </a:r>
            <a:r>
              <a:rPr lang="ru-RU" sz="3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sz="36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83"/>
          <p:cNvSpPr txBox="1">
            <a:spLocks noGrp="1"/>
          </p:cNvSpPr>
          <p:nvPr>
            <p:ph idx="1"/>
          </p:nvPr>
        </p:nvSpPr>
        <p:spPr>
          <a:xfrm>
            <a:off x="609600" y="2130593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-22860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80"/>
              <a:buFont typeface="Arial"/>
              <a:buChar char="•"/>
            </a:pPr>
            <a:r>
              <a:rPr lang="ru-RU" sz="238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Три типа действий</a:t>
            </a:r>
            <a:endParaRPr sz="238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marR="0" lvl="0" indent="-7747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80"/>
              <a:buFont typeface="Arial"/>
              <a:buNone/>
            </a:pPr>
            <a:endParaRPr sz="238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marR="0" lvl="0" indent="-7747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80"/>
              <a:buFont typeface="Arial"/>
              <a:buNone/>
            </a:pPr>
            <a:endParaRPr sz="238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marR="0" lvl="0" indent="-7747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80"/>
              <a:buFont typeface="Arial"/>
              <a:buNone/>
            </a:pPr>
            <a:endParaRPr sz="238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marR="0" lvl="0" indent="-7747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80"/>
              <a:buFont typeface="Arial"/>
              <a:buNone/>
            </a:pPr>
            <a:endParaRPr sz="238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marR="0" lvl="0" indent="-7747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80"/>
              <a:buFont typeface="Arial"/>
              <a:buNone/>
            </a:pPr>
            <a:endParaRPr sz="238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marR="0" lvl="0" indent="-22860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80"/>
              <a:buFont typeface="Arial"/>
              <a:buChar char="•"/>
            </a:pPr>
            <a:r>
              <a:rPr lang="ru-RU" sz="238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Алгоритм первоначально разрабатывался для Японского (имеющего строго левое ветвление), имел только два типа действий:  сдвиг (</a:t>
            </a:r>
            <a:r>
              <a:rPr lang="ru-RU" sz="2380" b="1" i="0" u="none" strike="noStrike" cap="none" dirty="0" err="1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Shift</a:t>
            </a:r>
            <a:r>
              <a:rPr lang="ru-RU" sz="238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 и присоединение элемента справа (</a:t>
            </a:r>
            <a:r>
              <a:rPr lang="ru-RU" sz="2380" b="1" i="0" u="none" strike="noStrike" cap="none" dirty="0" err="1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Right</a:t>
            </a:r>
            <a:r>
              <a:rPr lang="ru-RU" sz="238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 [</a:t>
            </a:r>
            <a:r>
              <a:rPr lang="ru-RU" sz="238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Kudo</a:t>
            </a:r>
            <a:r>
              <a:rPr lang="ru-RU" sz="238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ru-RU" sz="238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</a:t>
            </a:r>
            <a:r>
              <a:rPr lang="ru-RU" sz="238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ru-RU" sz="238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Matsumoto</a:t>
            </a:r>
            <a:r>
              <a:rPr lang="ru-RU" sz="238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2002]</a:t>
            </a:r>
            <a:endParaRPr sz="238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marR="0" lvl="0" indent="-22860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80"/>
              <a:buFont typeface="Arial"/>
              <a:buChar char="•"/>
            </a:pPr>
            <a:r>
              <a:rPr lang="ru-RU" sz="238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Для английского добавили операцию </a:t>
            </a:r>
            <a:r>
              <a:rPr lang="ru-RU" sz="2380" b="1" i="0" u="none" strike="noStrike" cap="none" dirty="0" err="1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Left</a:t>
            </a:r>
            <a:r>
              <a:rPr lang="ru-RU" sz="238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[</a:t>
            </a:r>
            <a:r>
              <a:rPr lang="ru-RU" sz="238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Yamada</a:t>
            </a:r>
            <a:r>
              <a:rPr lang="ru-RU" sz="238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и </a:t>
            </a:r>
            <a:r>
              <a:rPr lang="ru-RU" sz="238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Matsumoto</a:t>
            </a:r>
            <a:r>
              <a:rPr lang="ru-RU" sz="238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2003]</a:t>
            </a:r>
            <a:endParaRPr dirty="0"/>
          </a:p>
          <a:p>
            <a:pPr marL="228600" marR="0" lvl="0" indent="-22860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80"/>
              <a:buFont typeface="Arial"/>
              <a:buChar char="•"/>
            </a:pPr>
            <a:r>
              <a:rPr lang="ru-RU" sz="238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Неоднократное «перемещение» по исходному предложению дает вычислительную сложность O(n</a:t>
            </a:r>
            <a:r>
              <a:rPr lang="ru-RU" sz="2380" b="0" i="0" u="none" strike="noStrike" cap="none" baseline="30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ru-RU" sz="238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dirty="0"/>
          </a:p>
          <a:p>
            <a:pPr marL="228600" marR="0" lvl="0" indent="-7747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80"/>
              <a:buFont typeface="Arial"/>
              <a:buNone/>
            </a:pPr>
            <a:endParaRPr sz="238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marR="0" lvl="0" indent="-7747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80"/>
              <a:buFont typeface="Arial"/>
              <a:buNone/>
            </a:pPr>
            <a:endParaRPr sz="238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marR="0" lvl="0" indent="-7747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80"/>
              <a:buFont typeface="Arial"/>
              <a:buNone/>
            </a:pPr>
            <a:endParaRPr sz="238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0" name="Google Shape;610;p83"/>
          <p:cNvSpPr txBox="1">
            <a:spLocks noGrp="1"/>
          </p:cNvSpPr>
          <p:nvPr>
            <p:ph type="title" idx="4294967295"/>
          </p:nvPr>
        </p:nvSpPr>
        <p:spPr>
          <a:xfrm>
            <a:off x="2580640" y="0"/>
            <a:ext cx="8300720" cy="98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ru-RU" sz="36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Deterministic</a:t>
            </a:r>
            <a:r>
              <a:rPr lang="ru-RU" sz="3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ru-RU" sz="36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parsing</a:t>
            </a:r>
            <a:r>
              <a:rPr lang="ru-RU" sz="3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ru-RU" sz="36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Yamada</a:t>
            </a:r>
            <a:r>
              <a:rPr lang="ru-RU" sz="3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ru-RU" sz="36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Algorithm</a:t>
            </a:r>
            <a:endParaRPr sz="36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12" name="Google Shape;612;p8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75134" y="1325563"/>
            <a:ext cx="5392800" cy="267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7" name="Google Shape;617;p8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3785" y="127475"/>
            <a:ext cx="8013000" cy="6105300"/>
          </a:xfrm>
          <a:prstGeom prst="rect">
            <a:avLst/>
          </a:prstGeom>
          <a:noFill/>
          <a:ln>
            <a:noFill/>
          </a:ln>
        </p:spPr>
      </p:pic>
      <p:sp>
        <p:nvSpPr>
          <p:cNvPr id="618" name="Google Shape;618;p84"/>
          <p:cNvSpPr txBox="1"/>
          <p:nvPr/>
        </p:nvSpPr>
        <p:spPr>
          <a:xfrm>
            <a:off x="8587549" y="1887424"/>
            <a:ext cx="3229200" cy="3141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Пояснение к </a:t>
            </a:r>
            <a:r>
              <a:rPr lang="ru-RU" sz="2000" b="1" dirty="0" err="1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Reduce</a:t>
            </a:r>
            <a:r>
              <a:rPr lang="ru-RU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 lang="ru-RU" sz="200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если для </a:t>
            </a:r>
            <a:r>
              <a:rPr lang="ru-RU" sz="20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lang="ru-RU" sz="2000" baseline="-250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lang="ru-RU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находится хозяин внутри стека, </a:t>
            </a:r>
            <a:endParaRPr lang="ru-RU" sz="200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то этот элемент окончательно обработан (хозяин может быть только один) и дальше в анализе не участвует 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Transition-based Parsing</a:t>
            </a:r>
            <a:br>
              <a:rPr lang="en-US" dirty="0"/>
            </a:br>
            <a:r>
              <a:rPr lang="en-US" dirty="0"/>
              <a:t>Arc-Eager [</a:t>
            </a:r>
            <a:r>
              <a:rPr lang="en-US" dirty="0" err="1"/>
              <a:t>Nivre</a:t>
            </a:r>
            <a:r>
              <a:rPr lang="en-US" dirty="0"/>
              <a:t> 2003]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4023" y="1587502"/>
            <a:ext cx="6512608" cy="35564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1992027" y="5220979"/>
            <a:ext cx="8355543" cy="1384995"/>
          </a:xfrm>
          <a:prstGeom prst="rect">
            <a:avLst/>
          </a:prstGeom>
          <a:noFill/>
          <a:ln>
            <a:solidFill>
              <a:srgbClr val="7F7F7F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Rules of the game!</a:t>
            </a:r>
          </a:p>
          <a:p>
            <a:r>
              <a:rPr lang="en-US" dirty="0"/>
              <a:t>-- Keep moving items from buffer to stack.</a:t>
            </a:r>
          </a:p>
          <a:p>
            <a:r>
              <a:rPr lang="en-US" dirty="0"/>
              <a:t>-- If the top item on stack is a dependent of the top buffer item</a:t>
            </a:r>
          </a:p>
          <a:p>
            <a:r>
              <a:rPr lang="en-US" dirty="0"/>
              <a:t>    output dependency relation and drop the item from stack.</a:t>
            </a:r>
          </a:p>
          <a:p>
            <a:r>
              <a:rPr lang="en-US" dirty="0"/>
              <a:t>-- If the top buffer item is a dependent of any item in stack, move</a:t>
            </a:r>
          </a:p>
          <a:p>
            <a:r>
              <a:rPr lang="en-US" dirty="0"/>
              <a:t>   buffer item to stack, but keep the head in stack. </a:t>
            </a:r>
          </a:p>
        </p:txBody>
      </p:sp>
    </p:spTree>
    <p:extLst>
      <p:ext uri="{BB962C8B-B14F-4D97-AF65-F5344CB8AC3E}">
        <p14:creationId xmlns:p14="http://schemas.microsoft.com/office/powerpoint/2010/main" val="345067928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Transition Sequence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689100"/>
            <a:ext cx="9144000" cy="347583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809262" y="5293877"/>
            <a:ext cx="8446847" cy="5232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Assume we have some black-box that takes two words and magically gives you the</a:t>
            </a:r>
          </a:p>
          <a:p>
            <a:r>
              <a:rPr lang="en-US" dirty="0"/>
              <a:t>dependency relation between them if one exists.</a:t>
            </a:r>
          </a:p>
        </p:txBody>
      </p:sp>
    </p:spTree>
    <p:extLst>
      <p:ext uri="{BB962C8B-B14F-4D97-AF65-F5344CB8AC3E}">
        <p14:creationId xmlns:p14="http://schemas.microsoft.com/office/powerpoint/2010/main" val="319353960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Transition Sequence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2417170"/>
            <a:ext cx="9144000" cy="334139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524000" y="1295826"/>
            <a:ext cx="80033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Shift:</a:t>
            </a:r>
          </a:p>
          <a:p>
            <a:r>
              <a:rPr lang="en-US" sz="2000" dirty="0"/>
              <a:t>Move Economic to stack.</a:t>
            </a:r>
            <a:r>
              <a:rPr lang="en-US" sz="2000" b="1" dirty="0"/>
              <a:t> </a:t>
            </a:r>
          </a:p>
          <a:p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62718800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Transition Sequence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80994" y="1570925"/>
            <a:ext cx="1024244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Left Arc: </a:t>
            </a:r>
          </a:p>
          <a:p>
            <a:endParaRPr lang="en-US" sz="2000" b="1" dirty="0"/>
          </a:p>
          <a:p>
            <a:r>
              <a:rPr lang="en-US" sz="2000" dirty="0"/>
              <a:t>Add left-arc </a:t>
            </a:r>
            <a:r>
              <a:rPr lang="en-US" sz="2000" i="1" dirty="0" err="1"/>
              <a:t>amod</a:t>
            </a:r>
            <a:r>
              <a:rPr lang="en-US" sz="2000" dirty="0"/>
              <a:t>(news, Economic) to A. </a:t>
            </a:r>
          </a:p>
          <a:p>
            <a:r>
              <a:rPr lang="en-US" sz="2000" dirty="0"/>
              <a:t>Remove Economic from stack since it now has head in A.</a:t>
            </a:r>
          </a:p>
          <a:p>
            <a:r>
              <a:rPr lang="en-US" sz="2000" dirty="0"/>
              <a:t>NOTE: Left-arc was possible only as Economic did not previously have a head in A.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0215" y="3202141"/>
            <a:ext cx="9144000" cy="3586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79627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Transition Sequence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652575" y="1806582"/>
            <a:ext cx="80033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Shift </a:t>
            </a:r>
          </a:p>
          <a:p>
            <a:endParaRPr lang="en-US" sz="2000" b="1" dirty="0"/>
          </a:p>
          <a:p>
            <a:r>
              <a:rPr lang="en-US" sz="2000" dirty="0"/>
              <a:t>Move news to stack.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3125181"/>
            <a:ext cx="9144000" cy="3348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28446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Transition Sequence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730729" y="1181351"/>
            <a:ext cx="800330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Left Arc: </a:t>
            </a:r>
          </a:p>
          <a:p>
            <a:endParaRPr lang="en-US" sz="2000" b="1" dirty="0"/>
          </a:p>
          <a:p>
            <a:r>
              <a:rPr lang="en-US" sz="2000" dirty="0"/>
              <a:t>Add left-arc </a:t>
            </a:r>
            <a:r>
              <a:rPr lang="en-US" sz="2000" i="1" dirty="0" err="1"/>
              <a:t>nsubj</a:t>
            </a:r>
            <a:r>
              <a:rPr lang="en-US" sz="2000" dirty="0"/>
              <a:t>(had, news) to A. </a:t>
            </a:r>
          </a:p>
          <a:p>
            <a:r>
              <a:rPr lang="en-US" sz="2000" dirty="0"/>
              <a:t>Remove news from stack since it now has head in A.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3227936"/>
            <a:ext cx="9144000" cy="2949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84372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Transition Sequence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730729" y="1181350"/>
            <a:ext cx="875929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Right Arc: </a:t>
            </a:r>
          </a:p>
          <a:p>
            <a:endParaRPr lang="en-US" sz="2000" b="1" dirty="0"/>
          </a:p>
          <a:p>
            <a:r>
              <a:rPr lang="en-US" sz="2000" dirty="0"/>
              <a:t>Add right-arc </a:t>
            </a:r>
            <a:r>
              <a:rPr lang="en-US" sz="2000" i="1" dirty="0"/>
              <a:t>root</a:t>
            </a:r>
            <a:r>
              <a:rPr lang="en-US" sz="2000" dirty="0"/>
              <a:t>(ROOT, had) to A. </a:t>
            </a:r>
          </a:p>
          <a:p>
            <a:r>
              <a:rPr lang="en-US" sz="2000" dirty="0"/>
              <a:t>Keep had in stack. </a:t>
            </a:r>
          </a:p>
          <a:p>
            <a:r>
              <a:rPr lang="en-US" sz="2000" dirty="0"/>
              <a:t>NOTE: We are keeping had because it can  have other dependents on the left.	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3424919"/>
            <a:ext cx="9144000" cy="2938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6646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9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ru-RU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Вспомогательный компонент автоматической обработки; нужен для улучшения качества решения конечных задач систем автоматического анализа текста (МП, извлечение информации из текста)</a:t>
            </a:r>
            <a:endParaRPr/>
          </a:p>
        </p:txBody>
      </p:sp>
      <p:sp>
        <p:nvSpPr>
          <p:cNvPr id="124" name="Google Shape;124;p19"/>
          <p:cNvSpPr txBox="1">
            <a:spLocks noGrp="1"/>
          </p:cNvSpPr>
          <p:nvPr>
            <p:ph type="title" idx="4294967295"/>
          </p:nvPr>
        </p:nvSpPr>
        <p:spPr>
          <a:xfrm>
            <a:off x="2282092" y="0"/>
            <a:ext cx="9909907" cy="11801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ru-RU" sz="3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Роль синтаксического компонента</a:t>
            </a:r>
            <a:endParaRPr sz="36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Transition Sequence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730729" y="1181351"/>
            <a:ext cx="80033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Shift: </a:t>
            </a:r>
          </a:p>
          <a:p>
            <a:endParaRPr lang="en-US" sz="2000" b="1" dirty="0"/>
          </a:p>
          <a:p>
            <a:r>
              <a:rPr lang="en-US" sz="2000" dirty="0"/>
              <a:t>Black-box did not find any dependence relation for had and little.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2973248"/>
            <a:ext cx="9144000" cy="3308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94203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Transition Sequence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730729" y="1181351"/>
            <a:ext cx="800330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Left-arc: </a:t>
            </a:r>
          </a:p>
          <a:p>
            <a:endParaRPr lang="en-US" sz="2000" b="1" dirty="0"/>
          </a:p>
          <a:p>
            <a:r>
              <a:rPr lang="en-US" sz="2000" dirty="0"/>
              <a:t>Add </a:t>
            </a:r>
            <a:r>
              <a:rPr lang="en-US" sz="2000" dirty="0" err="1"/>
              <a:t>amod</a:t>
            </a:r>
            <a:r>
              <a:rPr lang="en-US" sz="2000" dirty="0"/>
              <a:t>(effect, little) to A.</a:t>
            </a:r>
          </a:p>
          <a:p>
            <a:r>
              <a:rPr lang="en-US" sz="2000" dirty="0"/>
              <a:t>Remove little from stack.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3189837"/>
            <a:ext cx="9144000" cy="3025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15634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 on it goes until …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676401"/>
            <a:ext cx="9144000" cy="3482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89302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Shape 623"/>
          <p:cNvSpPr txBox="1"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ru-RU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Пример</a:t>
            </a:r>
            <a:endParaRPr sz="4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24" name="Shape 6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6099" y="2845260"/>
            <a:ext cx="11779802" cy="1167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Shape 6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06099" y="2971250"/>
            <a:ext cx="11779802" cy="232227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6" name="Shape 62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06099" y="1779299"/>
            <a:ext cx="11982902" cy="3299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27" name="Shape 62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80711" y="1791989"/>
            <a:ext cx="11830577" cy="3274021"/>
          </a:xfrm>
          <a:prstGeom prst="rect">
            <a:avLst/>
          </a:prstGeom>
          <a:noFill/>
          <a:ln>
            <a:noFill/>
          </a:ln>
        </p:spPr>
      </p:pic>
      <p:pic>
        <p:nvPicPr>
          <p:cNvPr id="628" name="Shape 628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80711" y="1722194"/>
            <a:ext cx="11830577" cy="3413611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Shape 629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80711" y="1506464"/>
            <a:ext cx="11830577" cy="3845071"/>
          </a:xfrm>
          <a:prstGeom prst="rect">
            <a:avLst/>
          </a:prstGeom>
          <a:noFill/>
          <a:ln>
            <a:noFill/>
          </a:ln>
        </p:spPr>
      </p:pic>
      <p:pic>
        <p:nvPicPr>
          <p:cNvPr id="630" name="Shape 630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206099" y="1519154"/>
            <a:ext cx="11779802" cy="3819691"/>
          </a:xfrm>
          <a:prstGeom prst="rect">
            <a:avLst/>
          </a:prstGeom>
          <a:noFill/>
          <a:ln>
            <a:noFill/>
          </a:ln>
        </p:spPr>
      </p:pic>
      <p:pic>
        <p:nvPicPr>
          <p:cNvPr id="631" name="Shape 631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206099" y="1271699"/>
            <a:ext cx="11779802" cy="4314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32" name="Shape 632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155324" y="1233629"/>
            <a:ext cx="11881352" cy="4390741"/>
          </a:xfrm>
          <a:prstGeom prst="rect">
            <a:avLst/>
          </a:prstGeom>
          <a:noFill/>
          <a:ln>
            <a:noFill/>
          </a:ln>
        </p:spPr>
      </p:pic>
      <p:pic>
        <p:nvPicPr>
          <p:cNvPr id="633" name="Shape 633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129936" y="1462049"/>
            <a:ext cx="11932127" cy="3933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34" name="Shape 634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155324" y="1455704"/>
            <a:ext cx="11881352" cy="3946591"/>
          </a:xfrm>
          <a:prstGeom prst="rect">
            <a:avLst/>
          </a:prstGeom>
          <a:noFill/>
          <a:ln>
            <a:noFill/>
          </a:ln>
        </p:spPr>
      </p:pic>
      <p:pic>
        <p:nvPicPr>
          <p:cNvPr id="635" name="Shape 635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104549" y="1563569"/>
            <a:ext cx="11982902" cy="3730861"/>
          </a:xfrm>
          <a:prstGeom prst="rect">
            <a:avLst/>
          </a:prstGeom>
          <a:noFill/>
          <a:ln>
            <a:noFill/>
          </a:ln>
        </p:spPr>
      </p:pic>
      <p:pic>
        <p:nvPicPr>
          <p:cNvPr id="636" name="Shape 636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206098" y="1519154"/>
            <a:ext cx="11779802" cy="38958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Shape 641"/>
          <p:cNvSpPr txBox="1">
            <a:spLocks noGrp="1"/>
          </p:cNvSpPr>
          <p:nvPr>
            <p:ph type="title"/>
          </p:nvPr>
        </p:nvSpPr>
        <p:spPr>
          <a:xfrm>
            <a:off x="697523" y="14283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ru-RU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Пример</a:t>
            </a:r>
            <a:endParaRPr sz="4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42" name="Shape 6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2817" y="1690688"/>
            <a:ext cx="11472115" cy="4018853"/>
          </a:xfrm>
          <a:prstGeom prst="rect">
            <a:avLst/>
          </a:prstGeom>
          <a:noFill/>
          <a:ln>
            <a:noFill/>
          </a:ln>
        </p:spPr>
      </p:pic>
      <p:pic>
        <p:nvPicPr>
          <p:cNvPr id="643" name="Shape 64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80711" y="1468394"/>
            <a:ext cx="11830577" cy="3921211"/>
          </a:xfrm>
          <a:prstGeom prst="rect">
            <a:avLst/>
          </a:prstGeom>
          <a:noFill/>
          <a:ln>
            <a:noFill/>
          </a:ln>
        </p:spPr>
      </p:pic>
      <p:pic>
        <p:nvPicPr>
          <p:cNvPr id="644" name="Shape 64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80711" y="1449359"/>
            <a:ext cx="11830577" cy="3959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Shape 64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55324" y="1652399"/>
            <a:ext cx="11881352" cy="3553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Shape 64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9161" y="1208249"/>
            <a:ext cx="12033677" cy="4441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Shape 65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4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52" name="Shape 6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8200" y="365125"/>
            <a:ext cx="10515600" cy="6492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58" name="Google Shape;658;p8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0786" y="222739"/>
            <a:ext cx="10120291" cy="66246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069A58A-BD8F-49F7-8BE1-F5EFDDBA17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185" y="1109784"/>
            <a:ext cx="8847016" cy="526632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9183078" y="1613142"/>
            <a:ext cx="2571261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Illustration of a</a:t>
            </a:r>
            <a:r>
              <a:rPr lang="en-US" sz="2400" dirty="0" smtClean="0"/>
              <a:t> </a:t>
            </a:r>
            <a:r>
              <a:rPr lang="en-US" sz="2400" dirty="0"/>
              <a:t>model for joint POS tagging and graph-based dependency parsing</a:t>
            </a:r>
            <a:r>
              <a:rPr lang="en-US" sz="2400" dirty="0" smtClean="0"/>
              <a:t>.</a:t>
            </a:r>
          </a:p>
          <a:p>
            <a:r>
              <a:rPr lang="en-US" sz="1800" dirty="0"/>
              <a:t>[</a:t>
            </a:r>
            <a:r>
              <a:rPr lang="nl-NL" sz="1800" dirty="0" smtClean="0"/>
              <a:t>Dat </a:t>
            </a:r>
            <a:r>
              <a:rPr lang="nl-NL" sz="1800" dirty="0"/>
              <a:t>Quoc Nguyen and Karin </a:t>
            </a:r>
            <a:r>
              <a:rPr lang="nl-NL" sz="1800" dirty="0" smtClean="0"/>
              <a:t>Verspoor. </a:t>
            </a:r>
            <a:r>
              <a:rPr lang="en-US" sz="1800" dirty="0"/>
              <a:t>An improved neural network model for joint POS tagging and dependency parsing</a:t>
            </a:r>
          </a:p>
        </p:txBody>
      </p:sp>
    </p:spTree>
    <p:extLst>
      <p:ext uri="{BB962C8B-B14F-4D97-AF65-F5344CB8AC3E}">
        <p14:creationId xmlns:p14="http://schemas.microsoft.com/office/powerpoint/2010/main" val="213318025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B88D9CB-A572-4F57-A55F-47C673F9719A}"/>
              </a:ext>
            </a:extLst>
          </p:cNvPr>
          <p:cNvSpPr/>
          <p:nvPr/>
        </p:nvSpPr>
        <p:spPr>
          <a:xfrm>
            <a:off x="2155278" y="324023"/>
            <a:ext cx="1003672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 smtClean="0"/>
              <a:t>Современный уровень качества синтаксического анализа </a:t>
            </a:r>
            <a:endParaRPr lang="ru-RU" sz="28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5543171-474C-445D-8D82-AAF205E64F51}"/>
              </a:ext>
            </a:extLst>
          </p:cNvPr>
          <p:cNvSpPr/>
          <p:nvPr/>
        </p:nvSpPr>
        <p:spPr>
          <a:xfrm>
            <a:off x="7827291" y="2159138"/>
            <a:ext cx="4120869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/>
              <a:t>Results on the test set. POS tagging accuracies are computed on all tokens. UAS and LAS are computed without punctuations. [•]: the treebank was converted with the Stanford conversion toolkit v3.5.0. [?]: the treebank was converted with the head rules of Yamada and Matsumoto (2003). For both [•] and [?], obtained parsing scores are just for reference, not for comparison.</a:t>
            </a:r>
            <a:endParaRPr lang="ru-RU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B623FC-6E94-4B14-92C5-C6BD21CA01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20" y="1140222"/>
            <a:ext cx="7107909" cy="5177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00289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p94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-22860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90"/>
              <a:buFont typeface="Arial"/>
              <a:buChar char="•"/>
            </a:pPr>
            <a:r>
              <a:rPr lang="ru-RU" sz="259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http://www.ruscorpora.ru/search-syntax.html</a:t>
            </a:r>
            <a:r>
              <a:rPr lang="ru-RU" sz="259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- СинТагРус</a:t>
            </a:r>
            <a:endParaRPr sz="259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marR="0" lvl="0" indent="-22860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90"/>
              <a:buFont typeface="Arial"/>
              <a:buChar char="•"/>
            </a:pPr>
            <a:r>
              <a:rPr lang="ru-RU" sz="259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лингвистическая модели «Смысл ⇔ Текст» И.А.Мельчука и А.К.Жолковского; Лаборатория компьютерной лингвистики Института проблем передачи информации РАН (http://cl.iitp.ru/ru/about/staff)</a:t>
            </a:r>
            <a:endParaRPr sz="2590" b="0" i="0" u="sng" strike="noStrike" cap="none">
              <a:solidFill>
                <a:schemeClr val="hlink"/>
              </a:solidFill>
              <a:latin typeface="Calibri"/>
              <a:ea typeface="Calibri"/>
              <a:cs typeface="Calibri"/>
              <a:sym typeface="Calibri"/>
              <a:hlinkClick r:id="rId4"/>
            </a:endParaRPr>
          </a:p>
          <a:p>
            <a:pPr marL="228600" marR="0" lvl="0" indent="-22860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90"/>
              <a:buFont typeface="Arial"/>
              <a:buChar char="•"/>
            </a:pPr>
            <a:r>
              <a:rPr lang="ru-RU" sz="259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http://otipl.philol.msu.ru/~soiza/testsynt/</a:t>
            </a:r>
            <a:r>
              <a:rPr lang="ru-RU" sz="259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- корпус с параллельной автоматической синтаксической разметкой (4 системы)</a:t>
            </a:r>
            <a:endParaRPr sz="259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marR="0" lvl="0" indent="-22860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90"/>
              <a:buFont typeface="Arial"/>
              <a:buChar char="•"/>
            </a:pPr>
            <a:r>
              <a:rPr lang="ru-RU" sz="259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RTB (Russian Treebank) - </a:t>
            </a:r>
            <a:r>
              <a:rPr lang="ru-RU" sz="259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http://rtb.maimbava.net/res01/rtb.php</a:t>
            </a:r>
            <a:r>
              <a:rPr lang="ru-RU" sz="259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259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ru-RU" sz="259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(частичная ручная разметка отдельных типов связей: подлежащее, прямое дополнение, согласованное отименное зависимое) – link, reflexive12</a:t>
            </a:r>
            <a:endParaRPr sz="259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ru-RU" sz="259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6"/>
              </a:rPr>
              <a:t>http://corpus-i.compling.net/res01/rtb.php</a:t>
            </a:r>
            <a:r>
              <a:rPr lang="ru-RU" sz="259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- корпус с автоматической синтаксической разметкой (20 млн.), MaltParser</a:t>
            </a:r>
            <a:endParaRPr sz="259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59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marR="0" lvl="0" indent="-64135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90"/>
              <a:buFont typeface="Arial"/>
              <a:buNone/>
            </a:pPr>
            <a:endParaRPr sz="259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3" name="Google Shape;693;p94"/>
          <p:cNvSpPr txBox="1">
            <a:spLocks noGrp="1"/>
          </p:cNvSpPr>
          <p:nvPr>
            <p:ph type="title" idx="4294967295"/>
          </p:nvPr>
        </p:nvSpPr>
        <p:spPr>
          <a:xfrm>
            <a:off x="2540000" y="182880"/>
            <a:ext cx="9560560" cy="7966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ru-RU" sz="4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Трибанки</a:t>
            </a:r>
            <a:r>
              <a:rPr lang="ru-RU" sz="4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для русского языка</a:t>
            </a:r>
            <a:endParaRPr sz="4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889657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3"/>
          <p:cNvSpPr txBox="1">
            <a:spLocks noGrp="1"/>
          </p:cNvSpPr>
          <p:nvPr>
            <p:ph idx="1"/>
          </p:nvPr>
        </p:nvSpPr>
        <p:spPr>
          <a:xfrm>
            <a:off x="570523" y="1404817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ru-RU" sz="22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Разметка дерева зависимостей включает</a:t>
            </a:r>
            <a:endParaRPr sz="22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85800" marR="0" lvl="1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Char char="✓"/>
            </a:pPr>
            <a:r>
              <a:rPr lang="ru-RU" sz="22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связи между парами слов:  главное слово–зависимое (</a:t>
            </a:r>
            <a:r>
              <a:rPr lang="ru-RU" sz="2200" b="0" i="0" u="none" strike="noStrike" cap="none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head-dependent</a:t>
            </a:r>
            <a:r>
              <a:rPr lang="ru-RU" sz="22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ru-RU" sz="2200" b="0" i="0" u="none" strike="noStrike" cap="none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relation</a:t>
            </a:r>
            <a:r>
              <a:rPr lang="ru-RU" sz="22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– направленные стрелки (</a:t>
            </a:r>
            <a:r>
              <a:rPr lang="ru-RU" sz="2200" b="0" i="0" u="none" strike="noStrike" cap="none" dirty="0" err="1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directed</a:t>
            </a:r>
            <a:r>
              <a:rPr lang="ru-RU" sz="2200" b="0" i="0" u="none" strike="noStrike" cap="none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ru-RU" sz="2200" b="0" i="0" u="none" strike="noStrike" cap="none" dirty="0" err="1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arcs</a:t>
            </a:r>
            <a:r>
              <a:rPr lang="ru-RU" sz="22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);</a:t>
            </a:r>
            <a:endParaRPr dirty="0"/>
          </a:p>
          <a:p>
            <a:pPr marL="685800" marR="0" lvl="1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Char char="✓"/>
            </a:pPr>
            <a:r>
              <a:rPr lang="ru-RU" sz="22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именование разных типов синтаксических отношений (например, определительное отношение, обстоятельственное отношение и т.п.) – метки (</a:t>
            </a:r>
            <a:r>
              <a:rPr lang="ru-RU" sz="2200" b="0" i="0" u="none" strike="noStrike" cap="none" dirty="0" err="1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arc</a:t>
            </a:r>
            <a:r>
              <a:rPr lang="ru-RU" sz="2200" b="0" i="0" u="none" strike="noStrike" cap="none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ru-RU" sz="2200" b="0" i="0" u="none" strike="noStrike" cap="none" dirty="0" err="1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labels</a:t>
            </a:r>
            <a:r>
              <a:rPr lang="ru-RU" sz="22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); </a:t>
            </a:r>
            <a:endParaRPr sz="22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85800" marR="0" lvl="1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Char char="✓"/>
            </a:pPr>
            <a:r>
              <a:rPr lang="ru-RU" sz="22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грамматические категории (</a:t>
            </a:r>
            <a:r>
              <a:rPr lang="ru-RU" sz="2200" b="0" i="0" u="none" strike="noStrike" cap="none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structural</a:t>
            </a:r>
            <a:r>
              <a:rPr lang="ru-RU" sz="22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ru-RU" sz="2200" b="0" i="0" u="none" strike="noStrike" cap="none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categories</a:t>
            </a:r>
            <a:r>
              <a:rPr lang="ru-RU" sz="22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– теги частей речи</a:t>
            </a:r>
            <a:endParaRPr sz="22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28600" marR="0" lvl="1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✓"/>
            </a:pPr>
            <a:r>
              <a:rPr lang="ru-RU" sz="22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Разметка дерева непосредственных составляющих подразумевает:</a:t>
            </a:r>
            <a:endParaRPr dirty="0"/>
          </a:p>
          <a:p>
            <a:pPr marL="685800" marR="0" lvl="2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ru-RU" sz="22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нетерминальные составляющие или фразовые категории (</a:t>
            </a:r>
            <a:r>
              <a:rPr lang="ru-RU" sz="2200" b="0" i="0" u="none" strike="noStrike" cap="none" dirty="0" err="1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non-terminal</a:t>
            </a:r>
            <a:r>
              <a:rPr lang="ru-RU" sz="2200" b="0" i="0" u="none" strike="noStrike" cap="none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ru-RU" sz="2200" b="0" i="0" u="none" strike="noStrike" cap="none" dirty="0" err="1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nodes</a:t>
            </a:r>
            <a:r>
              <a:rPr lang="ru-RU" sz="22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);</a:t>
            </a:r>
            <a:endParaRPr dirty="0"/>
          </a:p>
          <a:p>
            <a:pPr marL="685800" marR="0" lvl="2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ru-RU" sz="22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дополнительное именование возникающих в процессе деривации сложных синтаксических объектов (именная группа, предложная группа и т.п.) (</a:t>
            </a:r>
            <a:r>
              <a:rPr lang="ru-RU" sz="2200" b="0" i="0" u="none" strike="noStrike" cap="none" dirty="0" err="1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non-terminal</a:t>
            </a:r>
            <a:r>
              <a:rPr lang="ru-RU" sz="2200" b="0" i="0" u="none" strike="noStrike" cap="none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ru-RU" sz="2200" b="0" i="0" u="none" strike="noStrike" cap="none" dirty="0" err="1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labels</a:t>
            </a:r>
            <a:r>
              <a:rPr lang="ru-RU" sz="22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);</a:t>
            </a:r>
            <a:endParaRPr dirty="0"/>
          </a:p>
          <a:p>
            <a:pPr marL="685800" marR="0" lvl="2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ru-RU" sz="22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функциональные категории (грамматические функции).</a:t>
            </a:r>
            <a:endParaRPr sz="22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28600" marR="0" lvl="0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ru-RU" sz="22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Гибридные системы могут включать все элементы</a:t>
            </a:r>
            <a:endParaRPr sz="22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5" name="Google Shape;235;p33"/>
          <p:cNvSpPr txBox="1">
            <a:spLocks noGrp="1"/>
          </p:cNvSpPr>
          <p:nvPr>
            <p:ph type="title" idx="4294967295"/>
          </p:nvPr>
        </p:nvSpPr>
        <p:spPr>
          <a:xfrm>
            <a:off x="2438400" y="-78153"/>
            <a:ext cx="8077199" cy="1195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ru-RU" sz="3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Сравнение зависимостей и НС</a:t>
            </a:r>
            <a:endParaRPr sz="36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1184879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95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-22860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90"/>
              <a:buFont typeface="Arial"/>
              <a:buChar char="•"/>
            </a:pPr>
            <a:r>
              <a:rPr lang="ru-RU" sz="259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http://www.ruscorpora.ru/search-syntax.html</a:t>
            </a:r>
            <a:r>
              <a:rPr lang="ru-RU" sz="259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- СинТагРус</a:t>
            </a:r>
            <a:endParaRPr sz="259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marR="0" lvl="0" indent="-22860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90"/>
              <a:buFont typeface="Arial"/>
              <a:buChar char="•"/>
            </a:pPr>
            <a:r>
              <a:rPr lang="ru-RU" sz="259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лингвистическая модели «Смысл ⇔ Текст» И.А.Мельчука и А.К.Жолковского; Лаборатория компьютерной лингвистики Института проблем передачи информации РАН (http://cl.iitp.ru/ru/about/staff)</a:t>
            </a:r>
            <a:endParaRPr sz="2590" b="0" i="0" u="sng" strike="noStrike" cap="none">
              <a:solidFill>
                <a:schemeClr val="hlink"/>
              </a:solidFill>
              <a:latin typeface="Calibri"/>
              <a:ea typeface="Calibri"/>
              <a:cs typeface="Calibri"/>
              <a:sym typeface="Calibri"/>
              <a:hlinkClick r:id="rId4"/>
            </a:endParaRPr>
          </a:p>
          <a:p>
            <a:pPr marL="228600" marR="0" lvl="0" indent="-22860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90"/>
              <a:buFont typeface="Arial"/>
              <a:buChar char="•"/>
            </a:pPr>
            <a:r>
              <a:rPr lang="ru-RU" sz="259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http://otipl.philol.msu.ru/~soiza/testsynt/</a:t>
            </a:r>
            <a:r>
              <a:rPr lang="ru-RU" sz="259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- корпус с параллельной автоматической синтаксической разметкой (4 системы)</a:t>
            </a:r>
            <a:endParaRPr sz="259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marR="0" lvl="0" indent="-22860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90"/>
              <a:buFont typeface="Arial"/>
              <a:buChar char="•"/>
            </a:pPr>
            <a:r>
              <a:rPr lang="ru-RU" sz="259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RTB (Russian Treebank) - </a:t>
            </a:r>
            <a:r>
              <a:rPr lang="ru-RU" sz="259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http://rtb.maimbava.net/res01/rtb.php</a:t>
            </a:r>
            <a:r>
              <a:rPr lang="ru-RU" sz="259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259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ru-RU" sz="259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(частичная ручная разметка отдельных типов связей: подлежащее, прямое дополнение, согласованное отименное зависимое) – link, reflexive12</a:t>
            </a:r>
            <a:endParaRPr sz="259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ru-RU" sz="259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6"/>
              </a:rPr>
              <a:t>http://corpus-i.compling.net/res01/rtb.php</a:t>
            </a:r>
            <a:r>
              <a:rPr lang="ru-RU" sz="259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- корпус с автоматической синтаксической разметкой (20 млн.), MaltParser</a:t>
            </a:r>
            <a:endParaRPr sz="259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ru-RU" sz="259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Link Grammar Parser - http://www.abisource.com/projects/link-grammar/russian/</a:t>
            </a:r>
            <a:endParaRPr/>
          </a:p>
        </p:txBody>
      </p:sp>
      <p:sp>
        <p:nvSpPr>
          <p:cNvPr id="699" name="Google Shape;699;p95"/>
          <p:cNvSpPr txBox="1">
            <a:spLocks noGrp="1"/>
          </p:cNvSpPr>
          <p:nvPr>
            <p:ph type="title" idx="4294967295"/>
          </p:nvPr>
        </p:nvSpPr>
        <p:spPr>
          <a:xfrm>
            <a:off x="2509520" y="152400"/>
            <a:ext cx="9682480" cy="8575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ru-RU" sz="4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Трибанки</a:t>
            </a:r>
            <a:r>
              <a:rPr lang="ru-RU" sz="4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для русского языка</a:t>
            </a:r>
            <a:endParaRPr sz="4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1002288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96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ru-RU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Malt Parser - </a:t>
            </a:r>
            <a:r>
              <a:rPr lang="ru-RU" sz="28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http://corpus.leeds.ac.uk/mocky/</a:t>
            </a:r>
            <a:endParaRPr/>
          </a:p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ru-RU" u="sng">
                <a:solidFill>
                  <a:schemeClr val="hlink"/>
                </a:solidFill>
                <a:hlinkClick r:id="rId4"/>
              </a:rPr>
              <a:t>http://web-corpora.net/wsgi3/ru-syntax/</a:t>
            </a:r>
            <a:endParaRPr/>
          </a:p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ru-RU" u="sng">
                <a:solidFill>
                  <a:schemeClr val="hlink"/>
                </a:solidFill>
                <a:hlinkClick r:id="rId5"/>
              </a:rPr>
              <a:t>https://github.com/tensorflow/models/tree/master/syntaxnet</a:t>
            </a:r>
            <a:endParaRPr/>
          </a:p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ru-RU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  <p:sp>
        <p:nvSpPr>
          <p:cNvPr id="705" name="Google Shape;705;p96"/>
          <p:cNvSpPr txBox="1">
            <a:spLocks noGrp="1"/>
          </p:cNvSpPr>
          <p:nvPr>
            <p:ph type="title" idx="4294967295"/>
          </p:nvPr>
        </p:nvSpPr>
        <p:spPr>
          <a:xfrm>
            <a:off x="2387600" y="131445"/>
            <a:ext cx="9194800" cy="8134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ru-RU" sz="3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Доступные анализаторы для русского языка</a:t>
            </a:r>
            <a:endParaRPr sz="36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1292098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97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ru-RU" sz="28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http://otipl.philol.msu.ru/~soiza/testsynt/files/info-parse.htm</a:t>
            </a:r>
            <a:endParaRPr sz="2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ru-RU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- ссылки на трибанки, синтаксические анализаторы и т.п.</a:t>
            </a:r>
            <a:endParaRPr/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ru-RU" sz="28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http://nlpub.ru/%D0%90%D0%BB%D0%B3%D0%BE%D1%80%D0%B8%D1%82%D0%BC%D1%8B</a:t>
            </a:r>
            <a:endParaRPr sz="2800" b="0" i="0" u="sng" strike="noStrike" cap="none">
              <a:solidFill>
                <a:schemeClr val="hlink"/>
              </a:solidFill>
              <a:latin typeface="Calibri"/>
              <a:ea typeface="Calibri"/>
              <a:cs typeface="Calibri"/>
              <a:sym typeface="Calibri"/>
              <a:hlinkClick r:id="rId4"/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ru-RU" sz="28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http://nlpub.ru/</a:t>
            </a:r>
            <a:endParaRPr sz="2800" b="0" i="0" u="sng" strike="noStrike" cap="none">
              <a:solidFill>
                <a:schemeClr val="hlink"/>
              </a:solidFill>
              <a:latin typeface="Calibri"/>
              <a:ea typeface="Calibri"/>
              <a:cs typeface="Calibri"/>
              <a:sym typeface="Calibri"/>
              <a:hlinkClick r:id="rId4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800" b="0" i="0" u="sng" strike="noStrike" cap="none">
              <a:solidFill>
                <a:schemeClr val="hlink"/>
              </a:solidFill>
              <a:latin typeface="Calibri"/>
              <a:ea typeface="Calibri"/>
              <a:cs typeface="Calibri"/>
              <a:sym typeface="Calibri"/>
              <a:hlinkClick r:id="rId4"/>
            </a:endParaRPr>
          </a:p>
        </p:txBody>
      </p:sp>
      <p:sp>
        <p:nvSpPr>
          <p:cNvPr id="711" name="Google Shape;711;p97"/>
          <p:cNvSpPr txBox="1">
            <a:spLocks noGrp="1"/>
          </p:cNvSpPr>
          <p:nvPr>
            <p:ph type="title" idx="4294967295"/>
          </p:nvPr>
        </p:nvSpPr>
        <p:spPr>
          <a:xfrm>
            <a:off x="2062480" y="-102235"/>
            <a:ext cx="917448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ru-RU" sz="36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Трибанки</a:t>
            </a:r>
            <a:r>
              <a:rPr lang="ru-RU" sz="3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и полезные ссылки</a:t>
            </a:r>
            <a:endParaRPr sz="36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0053361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98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100"/>
              <a:buNone/>
            </a:pPr>
            <a:r>
              <a:rPr lang="en-US" dirty="0">
                <a:hlinkClick r:id="rId3"/>
              </a:rPr>
              <a:t>https://universaldependencies.org/</a:t>
            </a:r>
            <a:endParaRPr dirty="0">
              <a:solidFill>
                <a:srgbClr val="000000"/>
              </a:solidFill>
            </a:endParaRPr>
          </a:p>
        </p:txBody>
      </p:sp>
      <p:sp>
        <p:nvSpPr>
          <p:cNvPr id="717" name="Google Shape;717;p98"/>
          <p:cNvSpPr txBox="1">
            <a:spLocks noGrp="1"/>
          </p:cNvSpPr>
          <p:nvPr>
            <p:ph type="title" idx="4294967295"/>
          </p:nvPr>
        </p:nvSpPr>
        <p:spPr>
          <a:xfrm>
            <a:off x="2590800" y="151765"/>
            <a:ext cx="6634480" cy="752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ru-RU" sz="36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Трибанки</a:t>
            </a:r>
            <a:r>
              <a:rPr lang="ru-RU" sz="3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и полезные ссылки</a:t>
            </a:r>
            <a:endParaRPr sz="36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640342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0"/>
          <p:cNvSpPr txBox="1">
            <a:spLocks noGrp="1"/>
          </p:cNvSpPr>
          <p:nvPr>
            <p:ph idx="1"/>
          </p:nvPr>
        </p:nvSpPr>
        <p:spPr>
          <a:xfrm>
            <a:off x="515816" y="1162540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ru-RU" sz="2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«дальние» связи: </a:t>
            </a:r>
            <a:endParaRPr dirty="0"/>
          </a:p>
          <a:p>
            <a:pPr marL="6858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ru-RU" sz="2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например, согласование, </a:t>
            </a:r>
            <a:endParaRPr dirty="0"/>
          </a:p>
          <a:p>
            <a:pPr marL="6858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ru-RU" sz="2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модели управления</a:t>
            </a:r>
            <a:endParaRPr dirty="0"/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ru-RU" sz="2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«</a:t>
            </a:r>
            <a:r>
              <a:rPr lang="ru-RU" sz="20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непроективность</a:t>
            </a:r>
            <a:r>
              <a:rPr lang="ru-RU" sz="2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»: </a:t>
            </a:r>
            <a:endParaRPr sz="2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6858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ru-RU" sz="2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перемещения, свободный порядок слов, разрывные составляющие</a:t>
            </a:r>
            <a:endParaRPr dirty="0"/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ru-RU" sz="2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нули: </a:t>
            </a:r>
            <a:endParaRPr dirty="0"/>
          </a:p>
          <a:p>
            <a:pPr marL="6858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ru-RU" sz="20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элипсис</a:t>
            </a:r>
            <a:r>
              <a:rPr lang="ru-RU" sz="2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endParaRPr dirty="0"/>
          </a:p>
          <a:p>
            <a:pPr marL="6858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ru-RU" sz="2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нулевые связки и местоименные элементы </a:t>
            </a:r>
            <a:endParaRPr dirty="0"/>
          </a:p>
          <a:p>
            <a:pPr marL="6858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ru-RU" sz="2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(PRO – ноль при инфинитиве, </a:t>
            </a:r>
            <a:r>
              <a:rPr lang="ru-RU" sz="20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</a:t>
            </a:r>
            <a:r>
              <a:rPr lang="ru-RU" sz="2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– восстановимое опущение анафорического местоимения)</a:t>
            </a:r>
            <a:endParaRPr dirty="0"/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ru-RU" sz="2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омонимия: </a:t>
            </a:r>
            <a:endParaRPr dirty="0"/>
          </a:p>
          <a:p>
            <a:pPr marL="6858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ru-RU" sz="2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предложные группы, приложения и т.п. – необходимость распознавания главных актантов глагола для целевой задачи системы</a:t>
            </a:r>
            <a:endParaRPr dirty="0"/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ru-RU" sz="2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принципиально большое количество переборов и допустимых синтаксических структур при автоматическом анализе (необходимо учитывать соседние уровни: морфологический анализ и семантику)</a:t>
            </a:r>
            <a:endParaRPr dirty="0"/>
          </a:p>
        </p:txBody>
      </p:sp>
      <p:sp>
        <p:nvSpPr>
          <p:cNvPr id="130" name="Google Shape;130;p20"/>
          <p:cNvSpPr txBox="1">
            <a:spLocks noGrp="1"/>
          </p:cNvSpPr>
          <p:nvPr>
            <p:ph type="title" idx="4294967295"/>
          </p:nvPr>
        </p:nvSpPr>
        <p:spPr>
          <a:xfrm>
            <a:off x="2610338" y="-57394"/>
            <a:ext cx="9581662" cy="1159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ru-RU" sz="3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Проблемы автоматического синтаксического анализа</a:t>
            </a:r>
            <a:endParaRPr sz="36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CL_Mag2_1L_Vved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ect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L_Mag2_1L_Vved.potx" id="{8B8EA3D8-1D8C-4F3B-BC98-2C9506701145}" vid="{92220441-6B05-4B78-9A07-D5CEFF033EA7}"/>
    </a:ext>
  </a:extLst>
</a:theme>
</file>

<file path=ppt/theme/theme2.xml><?xml version="1.0" encoding="utf-8"?>
<a:theme xmlns:a="http://schemas.openxmlformats.org/drawingml/2006/main" name="2_CL_Mag2_1L_Vved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ect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L_Mag2_1L_Vved.potx" id="{8B8EA3D8-1D8C-4F3B-BC98-2C9506701145}" vid="{92220441-6B05-4B78-9A07-D5CEFF033EA7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</TotalTime>
  <Words>2186</Words>
  <Application>Microsoft Office PowerPoint</Application>
  <PresentationFormat>Widescreen</PresentationFormat>
  <Paragraphs>356</Paragraphs>
  <Slides>83</Slides>
  <Notes>68</Notes>
  <HiddenSlides>11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83</vt:i4>
      </vt:variant>
    </vt:vector>
  </HeadingPairs>
  <TitlesOfParts>
    <vt:vector size="91" baseType="lpstr">
      <vt:lpstr>Arial</vt:lpstr>
      <vt:lpstr>Calibri</vt:lpstr>
      <vt:lpstr>Calibri Light</vt:lpstr>
      <vt:lpstr>Noto Sans Symbols</vt:lpstr>
      <vt:lpstr>Palatino Linotype</vt:lpstr>
      <vt:lpstr>Times New Roman</vt:lpstr>
      <vt:lpstr>1_CL_Mag2_1L_Vved</vt:lpstr>
      <vt:lpstr>2_CL_Mag2_1L_Vved</vt:lpstr>
      <vt:lpstr>Синтаксический анализ в терминах деревьев зависимостей</vt:lpstr>
      <vt:lpstr>План</vt:lpstr>
      <vt:lpstr>Теоретические предпосылки</vt:lpstr>
      <vt:lpstr>Теоретические предпосылки</vt:lpstr>
      <vt:lpstr>Формальные модели</vt:lpstr>
      <vt:lpstr>Основные подходы</vt:lpstr>
      <vt:lpstr>Роль синтаксического компонента</vt:lpstr>
      <vt:lpstr>Сравнение зависимостей и НС</vt:lpstr>
      <vt:lpstr>Проблемы автоматического синтаксического анализа</vt:lpstr>
      <vt:lpstr>Способы борьбы</vt:lpstr>
      <vt:lpstr>Унификационные грамматики. Пример</vt:lpstr>
      <vt:lpstr>КС-грамматики. Алгоритмы анализа</vt:lpstr>
      <vt:lpstr>Деревья зависимости План</vt:lpstr>
      <vt:lpstr>Синтаксическое представление в терминах зависимостей</vt:lpstr>
      <vt:lpstr>Мотивация</vt:lpstr>
      <vt:lpstr>Google N-Grams с зависимостями</vt:lpstr>
      <vt:lpstr>Синтаксис зависимостей (dependency parsing)</vt:lpstr>
      <vt:lpstr>Представление синтаксической структуры в терминах зависимостей</vt:lpstr>
      <vt:lpstr>Ограничения</vt:lpstr>
      <vt:lpstr>Немного теории</vt:lpstr>
      <vt:lpstr>Немного теории</vt:lpstr>
      <vt:lpstr>Критерии выделения главного vs. зависимого</vt:lpstr>
      <vt:lpstr>PowerPoint Presentation</vt:lpstr>
      <vt:lpstr>Критерии выделения главного vs. зависимого</vt:lpstr>
      <vt:lpstr>Сложные случаи</vt:lpstr>
      <vt:lpstr>Сложные случаи: непроективность</vt:lpstr>
      <vt:lpstr>Дерево зависимостей</vt:lpstr>
      <vt:lpstr>Дерево зависимостей</vt:lpstr>
      <vt:lpstr>Принципы разметки UD</vt:lpstr>
      <vt:lpstr>Принципы разметки UD</vt:lpstr>
      <vt:lpstr>Принципы разметки UD</vt:lpstr>
      <vt:lpstr>Принципы разметки UD</vt:lpstr>
      <vt:lpstr>Методы</vt:lpstr>
      <vt:lpstr>Методы</vt:lpstr>
      <vt:lpstr>Переход к НС-представлению (динамическое программирование)</vt:lpstr>
      <vt:lpstr>Переход к НС-представлению</vt:lpstr>
      <vt:lpstr>Переход к НС-грамматикам</vt:lpstr>
      <vt:lpstr>Методы</vt:lpstr>
      <vt:lpstr>Проверка связей на соответствие ограничениям (a constraint satisfaction problem)</vt:lpstr>
      <vt:lpstr>Проверка связей на соответствие ограничениям (a constraint satisfaction problem)</vt:lpstr>
      <vt:lpstr>Проверка связей на соответствие ограничениям (a constraint satisfaction problem)</vt:lpstr>
      <vt:lpstr>Проверка связей на соответствие ограничениям (a constraint satisfaction problem)</vt:lpstr>
      <vt:lpstr>Проверка связей на соответствие ограничениям (a constraint satisfaction problem)</vt:lpstr>
      <vt:lpstr>Проверка связей на соответствие ограничениям (a constraint satisfaction problem)</vt:lpstr>
      <vt:lpstr>Проверка связей на соответствие ограничениям (a constraint satisfaction problem)</vt:lpstr>
      <vt:lpstr>Проверка связей на соответствие ограничениям (a constraint satisfaction problem)</vt:lpstr>
      <vt:lpstr>Проверка связей на соответствие ограничениям (a constraint satisfaction problem)</vt:lpstr>
      <vt:lpstr>Проверка связей на соответствие ограничениям (a constraint satisfaction problem)</vt:lpstr>
      <vt:lpstr>Проверка связей на соответствие ограничениям (a constraint satisfaction problem)</vt:lpstr>
      <vt:lpstr>Проверка связей на соответствие ограничениям</vt:lpstr>
      <vt:lpstr>Проверка связей на соответствие ограничениям (a constraint satisfaction problem)</vt:lpstr>
      <vt:lpstr>Проверка связей на соответствие ограничениям (a constraint satisfaction problem)</vt:lpstr>
      <vt:lpstr>Проверка связей на соответствие ограничениям (a constraint satisfaction problem)</vt:lpstr>
      <vt:lpstr>Проверка связей на соответствие ограничениям (a constraint satisfaction problem)</vt:lpstr>
      <vt:lpstr>PowerPoint Presentation</vt:lpstr>
      <vt:lpstr>Проверка связей на соответствие ограничениям (a constraint satisfaction problem)</vt:lpstr>
      <vt:lpstr>Методы</vt:lpstr>
      <vt:lpstr>PowerPoint Presentation</vt:lpstr>
      <vt:lpstr>PowerPoint Presentation</vt:lpstr>
      <vt:lpstr>Анализ методом “сдвиг-свертка”  (Shift-Reduce Algorithm)</vt:lpstr>
      <vt:lpstr>Deterministic parsing: Yamada Algorithm</vt:lpstr>
      <vt:lpstr>PowerPoint Presentation</vt:lpstr>
      <vt:lpstr>Transition-based Parsing Arc-Eager [Nivre 2003] </vt:lpstr>
      <vt:lpstr>Example Transition Sequence</vt:lpstr>
      <vt:lpstr>Example Transition Sequence</vt:lpstr>
      <vt:lpstr>Example Transition Sequence</vt:lpstr>
      <vt:lpstr>Example Transition Sequence</vt:lpstr>
      <vt:lpstr>Example Transition Sequence</vt:lpstr>
      <vt:lpstr>Example Transition Sequence</vt:lpstr>
      <vt:lpstr>Example Transition Sequence</vt:lpstr>
      <vt:lpstr>Example Transition Sequence</vt:lpstr>
      <vt:lpstr>And on it goes until …</vt:lpstr>
      <vt:lpstr>Пример</vt:lpstr>
      <vt:lpstr>Пример</vt:lpstr>
      <vt:lpstr>PowerPoint Presentation</vt:lpstr>
      <vt:lpstr>PowerPoint Presentation</vt:lpstr>
      <vt:lpstr>PowerPoint Presentation</vt:lpstr>
      <vt:lpstr>PowerPoint Presentation</vt:lpstr>
      <vt:lpstr>Трибанки для русского языка</vt:lpstr>
      <vt:lpstr>Трибанки для русского языка</vt:lpstr>
      <vt:lpstr>Доступные анализаторы для русского языка</vt:lpstr>
      <vt:lpstr>Трибанки и полезные ссылки</vt:lpstr>
      <vt:lpstr>Трибанки и полезные ссылки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Синтаксический анализ в терминах деревьев зависимостей</dc:title>
  <dc:creator>Дмитрий Горшков</dc:creator>
  <cp:lastModifiedBy>Дмитрий Горшков</cp:lastModifiedBy>
  <cp:revision>21</cp:revision>
  <dcterms:modified xsi:type="dcterms:W3CDTF">2019-10-20T14:26:38Z</dcterms:modified>
</cp:coreProperties>
</file>